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2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1" r:id="rId16"/>
    <p:sldId id="270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37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q=Dryer+section+optimisation&amp;oq=Dryer+section+optimisation&amp;gs_lcrp=EgZjaHJvbWUyBggAEEUYOTIGCAEQRRg80gEHNDI0ajBqN6gCALACAQ&amp;sourceid=chrome&amp;source=chrome.ob&amp;ie=UTF-8&amp;sei=SXOraoe6I7jbwPAP4q3X8AM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9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85800" y="548640"/>
            <a:ext cx="310896" cy="310896"/>
          </a:xfrm>
          <a:prstGeom prst="roundRect">
            <a:avLst/>
          </a:prstGeom>
          <a:solidFill>
            <a:srgbClr val="B51F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66928"/>
            <a:ext cx="310896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Aptos"/>
              </a:rPr>
              <a:t>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9848" y="561169"/>
            <a:ext cx="160020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1" dirty="0">
                <a:solidFill>
                  <a:srgbClr val="FFFFFF"/>
                </a:solidFill>
                <a:latin typeface="Aptos"/>
              </a:rPr>
              <a:t>CREAMARKETING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417320"/>
            <a:ext cx="6858000" cy="1417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3100" b="1">
                <a:solidFill>
                  <a:srgbClr val="FFFFFF"/>
                </a:solidFill>
                <a:latin typeface="Aptos Display"/>
              </a:rPr>
              <a:t>Mitä pienyrittäjän pitäisi
tietää tekoälystä – nyt?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2907792"/>
            <a:ext cx="713232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0" dirty="0" err="1">
                <a:solidFill>
                  <a:schemeClr val="bg1"/>
                </a:solidFill>
                <a:latin typeface="Aptos"/>
              </a:rPr>
              <a:t>Mahdollisuudet</a:t>
            </a:r>
            <a:r>
              <a:rPr sz="1400" b="0" dirty="0">
                <a:solidFill>
                  <a:schemeClr val="bg1"/>
                </a:solidFill>
                <a:latin typeface="Aptos"/>
              </a:rPr>
              <a:t> • </a:t>
            </a:r>
            <a:r>
              <a:rPr sz="1400" b="0" dirty="0" err="1">
                <a:solidFill>
                  <a:schemeClr val="bg1"/>
                </a:solidFill>
                <a:latin typeface="Aptos"/>
              </a:rPr>
              <a:t>uudet</a:t>
            </a:r>
            <a:r>
              <a:rPr sz="1400" b="0" dirty="0">
                <a:solidFill>
                  <a:schemeClr val="bg1"/>
                </a:solidFill>
                <a:latin typeface="Aptos"/>
              </a:rPr>
              <a:t> </a:t>
            </a:r>
            <a:r>
              <a:rPr sz="1400" b="0" dirty="0" err="1">
                <a:solidFill>
                  <a:schemeClr val="bg1"/>
                </a:solidFill>
                <a:latin typeface="Aptos"/>
              </a:rPr>
              <a:t>toimintatavat</a:t>
            </a:r>
            <a:r>
              <a:rPr sz="1400" b="0" dirty="0">
                <a:solidFill>
                  <a:schemeClr val="bg1"/>
                </a:solidFill>
                <a:latin typeface="Aptos"/>
              </a:rPr>
              <a:t> • </a:t>
            </a:r>
            <a:r>
              <a:rPr sz="1400" b="0" dirty="0" err="1">
                <a:solidFill>
                  <a:schemeClr val="bg1"/>
                </a:solidFill>
                <a:latin typeface="Aptos"/>
              </a:rPr>
              <a:t>näkyvyys</a:t>
            </a:r>
            <a:r>
              <a:rPr sz="1400" b="0" dirty="0">
                <a:solidFill>
                  <a:schemeClr val="bg1"/>
                </a:solidFill>
                <a:latin typeface="Aptos"/>
              </a:rPr>
              <a:t> • </a:t>
            </a:r>
            <a:r>
              <a:rPr sz="1400" b="0" dirty="0" err="1">
                <a:solidFill>
                  <a:schemeClr val="bg1"/>
                </a:solidFill>
                <a:latin typeface="Aptos"/>
              </a:rPr>
              <a:t>käyttöönotto</a:t>
            </a:r>
            <a:endParaRPr sz="1400" b="0" dirty="0">
              <a:solidFill>
                <a:schemeClr val="bg1"/>
              </a:solidFill>
              <a:latin typeface="Apto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9808" y="5806440"/>
            <a:ext cx="338328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1" dirty="0">
                <a:solidFill>
                  <a:srgbClr val="FFFFFF"/>
                </a:solidFill>
                <a:latin typeface="Aptos"/>
              </a:rPr>
              <a:t>Karl-Johan Smeds  |  Creamarketing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6108192"/>
            <a:ext cx="320040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lang="en-GB" sz="1400" dirty="0">
                <a:solidFill>
                  <a:srgbClr val="A7A7AD"/>
                </a:solidFill>
                <a:latin typeface="Aptos"/>
              </a:rPr>
              <a:t>VASEK, </a:t>
            </a:r>
            <a:r>
              <a:rPr lang="en-GB" sz="1400" dirty="0" err="1">
                <a:solidFill>
                  <a:srgbClr val="A7A7AD"/>
                </a:solidFill>
                <a:latin typeface="Aptos"/>
              </a:rPr>
              <a:t>Laihia</a:t>
            </a:r>
            <a:r>
              <a:rPr lang="en-GB" sz="1400" dirty="0">
                <a:solidFill>
                  <a:srgbClr val="A7A7AD"/>
                </a:solidFill>
                <a:latin typeface="Aptos"/>
              </a:rPr>
              <a:t> 17.9.2026</a:t>
            </a:r>
            <a:endParaRPr sz="1400" b="0" dirty="0">
              <a:solidFill>
                <a:srgbClr val="A7A7AD"/>
              </a:solidFill>
              <a:latin typeface="Aptos"/>
            </a:endParaRPr>
          </a:p>
        </p:txBody>
      </p:sp>
      <p:sp>
        <p:nvSpPr>
          <p:cNvPr id="9" name="Oval 8"/>
          <p:cNvSpPr/>
          <p:nvPr/>
        </p:nvSpPr>
        <p:spPr>
          <a:xfrm>
            <a:off x="8915400" y="109728"/>
            <a:ext cx="2240280" cy="2240280"/>
          </a:xfrm>
          <a:prstGeom prst="ellipse">
            <a:avLst/>
          </a:prstGeom>
          <a:solidFill>
            <a:srgbClr val="B51F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9235440" y="4160520"/>
            <a:ext cx="1508760" cy="1508760"/>
          </a:xfrm>
          <a:prstGeom prst="ellipse">
            <a:avLst/>
          </a:prstGeom>
          <a:solidFill>
            <a:srgbClr val="5A4F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A8BCBF-507B-A7D5-84F4-E950BCC9A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FBF8FAB-5FBA-86E1-EDF0-4B5FC4766A5E}"/>
              </a:ext>
            </a:extLst>
          </p:cNvPr>
          <p:cNvSpPr/>
          <p:nvPr/>
        </p:nvSpPr>
        <p:spPr>
          <a:xfrm>
            <a:off x="0" y="0"/>
            <a:ext cx="12191999" cy="50292"/>
          </a:xfrm>
          <a:prstGeom prst="rect">
            <a:avLst/>
          </a:prstGeom>
          <a:solidFill>
            <a:srgbClr val="B51F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7E8719-D411-43BD-A331-5E50924A6697}"/>
              </a:ext>
            </a:extLst>
          </p:cNvPr>
          <p:cNvSpPr txBox="1"/>
          <p:nvPr/>
        </p:nvSpPr>
        <p:spPr>
          <a:xfrm>
            <a:off x="530352" y="310896"/>
            <a:ext cx="10789920" cy="4093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lang="en-GB" sz="2300" b="1" dirty="0">
                <a:solidFill>
                  <a:srgbClr val="1B1B1F"/>
                </a:solidFill>
                <a:latin typeface="Aptos Display"/>
              </a:rPr>
              <a:t>Case: PR Rolls 2026</a:t>
            </a:r>
            <a:endParaRPr sz="2300" b="1" dirty="0">
              <a:solidFill>
                <a:srgbClr val="1B1B1F"/>
              </a:solidFill>
              <a:latin typeface="Aptos Display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05DA35-6F24-4120-95CA-CBCC3E8E5521}"/>
              </a:ext>
            </a:extLst>
          </p:cNvPr>
          <p:cNvSpPr txBox="1"/>
          <p:nvPr/>
        </p:nvSpPr>
        <p:spPr>
          <a:xfrm>
            <a:off x="11448288" y="6510528"/>
            <a:ext cx="27432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/>
            <a:r>
              <a:rPr sz="750" b="0">
                <a:solidFill>
                  <a:srgbClr val="6E6E73"/>
                </a:solidFill>
                <a:latin typeface="Aptos"/>
              </a:rPr>
              <a:t>13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E61925-67DC-E0FF-93DE-82848FC1A658}"/>
              </a:ext>
            </a:extLst>
          </p:cNvPr>
          <p:cNvSpPr txBox="1"/>
          <p:nvPr/>
        </p:nvSpPr>
        <p:spPr>
          <a:xfrm>
            <a:off x="548640" y="6483096"/>
            <a:ext cx="123444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670" b="1">
                <a:solidFill>
                  <a:srgbClr val="B51F2E"/>
                </a:solidFill>
                <a:latin typeface="Aptos"/>
              </a:rPr>
              <a:t>CREAMARKETING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857D22-9653-B75E-DD1C-853BEE2E9B87}"/>
              </a:ext>
            </a:extLst>
          </p:cNvPr>
          <p:cNvSpPr txBox="1"/>
          <p:nvPr/>
        </p:nvSpPr>
        <p:spPr>
          <a:xfrm>
            <a:off x="1874519" y="6483096"/>
            <a:ext cx="347472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670" b="0">
                <a:solidFill>
                  <a:srgbClr val="8A94A3"/>
                </a:solidFill>
                <a:latin typeface="Aptos"/>
              </a:rPr>
              <a:t>Karl-Johan Smeds  •  AI yrittäjälle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B885F21-B18B-2B06-37FA-99F4A6780366}"/>
              </a:ext>
            </a:extLst>
          </p:cNvPr>
          <p:cNvSpPr txBox="1"/>
          <p:nvPr/>
        </p:nvSpPr>
        <p:spPr>
          <a:xfrm>
            <a:off x="6537960" y="6473952"/>
            <a:ext cx="4846320" cy="2011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/>
            <a:r>
              <a:rPr sz="650" b="0">
                <a:solidFill>
                  <a:srgbClr val="8A94A3"/>
                </a:solidFill>
                <a:latin typeface="Aptos"/>
              </a:rPr>
              <a:t>Lähde: Google Search Central, AI Optimization Guide (päiv. 10.7.2026)</a:t>
            </a:r>
          </a:p>
        </p:txBody>
      </p:sp>
      <p:pic>
        <p:nvPicPr>
          <p:cNvPr id="36" name="Picture 35" descr="The image displays a table listing various Finnish companies, their turnover in millions of euros, and their business types, such as technology and chemical industry.&#10;&#10;AI-generated content may be incorrect.">
            <a:extLst>
              <a:ext uri="{FF2B5EF4-FFF2-40B4-BE49-F238E27FC236}">
                <a16:creationId xmlns:a16="http://schemas.microsoft.com/office/drawing/2014/main" id="{8D95B6B0-0513-3BE0-26C3-C69EF22278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955" y="2017855"/>
            <a:ext cx="6896698" cy="40922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00DF8A43-1B60-6D1A-9E4D-CF07E16788CC}"/>
              </a:ext>
            </a:extLst>
          </p:cNvPr>
          <p:cNvSpPr txBox="1"/>
          <p:nvPr/>
        </p:nvSpPr>
        <p:spPr>
          <a:xfrm>
            <a:off x="548640" y="872067"/>
            <a:ext cx="10789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I" dirty="0"/>
              <a:t>PR Rolls Oy on </a:t>
            </a:r>
            <a:r>
              <a:rPr lang="en-GB" dirty="0" err="1"/>
              <a:t>globaalisesti</a:t>
            </a:r>
            <a:r>
              <a:rPr lang="en-GB" dirty="0"/>
              <a:t> </a:t>
            </a:r>
            <a:r>
              <a:rPr lang="en-GB" dirty="0" err="1"/>
              <a:t>toimiva</a:t>
            </a:r>
            <a:r>
              <a:rPr lang="en-GB" dirty="0"/>
              <a:t> k</a:t>
            </a:r>
            <a:r>
              <a:rPr lang="en-FI" dirty="0" err="1"/>
              <a:t>enttäpalveluihin</a:t>
            </a:r>
            <a:r>
              <a:rPr lang="en-FI" dirty="0"/>
              <a:t> </a:t>
            </a:r>
            <a:r>
              <a:rPr lang="en-FI" dirty="0" err="1"/>
              <a:t>erikoistunut</a:t>
            </a:r>
            <a:r>
              <a:rPr lang="en-FI" dirty="0"/>
              <a:t> </a:t>
            </a:r>
            <a:r>
              <a:rPr lang="en-FI" dirty="0" err="1"/>
              <a:t>pinnoitus</a:t>
            </a:r>
            <a:r>
              <a:rPr lang="en-FI" dirty="0"/>
              <a:t>-, </a:t>
            </a:r>
            <a:r>
              <a:rPr lang="en-FI" dirty="0" err="1"/>
              <a:t>koneistus</a:t>
            </a:r>
            <a:r>
              <a:rPr lang="en-FI" dirty="0"/>
              <a:t> </a:t>
            </a:r>
            <a:r>
              <a:rPr lang="en-FI" dirty="0" err="1"/>
              <a:t>ja</a:t>
            </a:r>
            <a:r>
              <a:rPr lang="en-FI" dirty="0"/>
              <a:t> </a:t>
            </a:r>
            <a:r>
              <a:rPr lang="en-FI" dirty="0" err="1"/>
              <a:t>huoltoyritys</a:t>
            </a:r>
            <a:r>
              <a:rPr lang="en-GB" dirty="0"/>
              <a:t>.</a:t>
            </a:r>
            <a:endParaRPr lang="en-FI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97E26BD-DD70-886F-06DD-2F67EB81DC72}"/>
              </a:ext>
            </a:extLst>
          </p:cNvPr>
          <p:cNvSpPr txBox="1"/>
          <p:nvPr/>
        </p:nvSpPr>
        <p:spPr>
          <a:xfrm>
            <a:off x="7789333" y="2170255"/>
            <a:ext cx="385233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/>
            <a:r>
              <a:rPr lang="en-GB" dirty="0"/>
              <a:t>Haku; “</a:t>
            </a:r>
            <a:r>
              <a:rPr lang="en-FI" b="1" dirty="0">
                <a:hlinkClick r:id="rId3"/>
              </a:rPr>
              <a:t>Dryer section optimisation</a:t>
            </a:r>
            <a:r>
              <a:rPr lang="en-GB" b="1" dirty="0"/>
              <a:t>”</a:t>
            </a:r>
            <a:endParaRPr lang="en-FI" b="1" dirty="0"/>
          </a:p>
          <a:p>
            <a:br>
              <a:rPr lang="en-GB" dirty="0"/>
            </a:br>
            <a:r>
              <a:rPr lang="en-GB" dirty="0"/>
              <a:t>- </a:t>
            </a:r>
            <a:r>
              <a:rPr lang="en-FI" dirty="0"/>
              <a:t>11 900 000</a:t>
            </a:r>
            <a:r>
              <a:rPr lang="en-GB" dirty="0"/>
              <a:t> </a:t>
            </a:r>
            <a:r>
              <a:rPr lang="en-GB" dirty="0" err="1"/>
              <a:t>sivuja</a:t>
            </a:r>
            <a:r>
              <a:rPr lang="en-GB" dirty="0"/>
              <a:t> </a:t>
            </a:r>
            <a:r>
              <a:rPr lang="en-GB" dirty="0" err="1"/>
              <a:t>verkossa</a:t>
            </a:r>
            <a:endParaRPr lang="en-GB" dirty="0"/>
          </a:p>
          <a:p>
            <a:r>
              <a:rPr lang="en-GB" dirty="0"/>
              <a:t>- Kilpailejat: Valmet, Voith, Kemira</a:t>
            </a:r>
            <a:br>
              <a:rPr lang="en-GB" dirty="0"/>
            </a:br>
            <a:r>
              <a:rPr lang="en-GB" dirty="0"/>
              <a:t>- PR </a:t>
            </a:r>
            <a:r>
              <a:rPr lang="en-GB" dirty="0" err="1"/>
              <a:t>Rollsin</a:t>
            </a:r>
            <a:r>
              <a:rPr lang="en-GB" dirty="0"/>
              <a:t> SEO + GEO </a:t>
            </a:r>
            <a:r>
              <a:rPr lang="en-GB" dirty="0" err="1"/>
              <a:t>arvosana</a:t>
            </a:r>
            <a:r>
              <a:rPr lang="en-GB" dirty="0"/>
              <a:t> 8/10</a:t>
            </a:r>
            <a:br>
              <a:rPr lang="en-GB" dirty="0"/>
            </a:b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026424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0292"/>
          </a:xfrm>
          <a:prstGeom prst="rect">
            <a:avLst/>
          </a:prstGeom>
          <a:solidFill>
            <a:srgbClr val="B51F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30352" y="310896"/>
            <a:ext cx="10789920" cy="47548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300" b="1">
                <a:solidFill>
                  <a:srgbClr val="1B1B1F"/>
                </a:solidFill>
                <a:latin typeface="Aptos Display"/>
              </a:rPr>
              <a:t>Creamarketing – yli 25 vuotta verkon parissa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9496" y="832104"/>
            <a:ext cx="10881360" cy="3200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950" b="0">
                <a:solidFill>
                  <a:srgbClr val="6E6E73"/>
                </a:solidFill>
                <a:latin typeface="Aptos"/>
              </a:rPr>
              <a:t>Pitkä kokemus yhdistettynä vahvaan tekniseen osaamiseen.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48288" y="6510528"/>
            <a:ext cx="27432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/>
            <a:r>
              <a:rPr sz="750" b="0">
                <a:solidFill>
                  <a:srgbClr val="6E6E73"/>
                </a:solidFill>
                <a:latin typeface="Aptos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83096"/>
            <a:ext cx="123444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670" b="1">
                <a:solidFill>
                  <a:srgbClr val="B51F2E"/>
                </a:solidFill>
                <a:latin typeface="Aptos"/>
              </a:rPr>
              <a:t>CREAMARKETING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74519" y="6483096"/>
            <a:ext cx="347472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670" b="0">
                <a:solidFill>
                  <a:srgbClr val="8A94A3"/>
                </a:solidFill>
                <a:latin typeface="Aptos"/>
              </a:rPr>
              <a:t>Karl-Johan Smeds  •  AI yrittäjälle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3232" y="1417320"/>
            <a:ext cx="5166360" cy="1664208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D6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713232" y="1417320"/>
            <a:ext cx="109728" cy="1664208"/>
          </a:xfrm>
          <a:prstGeom prst="rect">
            <a:avLst/>
          </a:prstGeom>
          <a:solidFill>
            <a:srgbClr val="B51F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60704" y="1655064"/>
            <a:ext cx="4526280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280" b="1">
                <a:solidFill>
                  <a:srgbClr val="B51F2E"/>
                </a:solidFill>
                <a:latin typeface="Aptos"/>
              </a:rPr>
              <a:t>25+ VUOTTA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60704" y="2112264"/>
            <a:ext cx="4480560" cy="6583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080" b="0">
                <a:solidFill>
                  <a:srgbClr val="1B1B1F"/>
                </a:solidFill>
                <a:latin typeface="Aptos"/>
              </a:rPr>
              <a:t>Kokenut web-toimisto, joka on tehnyt verkkoratkaisuja jo yli neljännesvuosisadan.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36792" y="1417320"/>
            <a:ext cx="5166360" cy="1664208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D6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336792" y="1417320"/>
            <a:ext cx="109728" cy="1664208"/>
          </a:xfrm>
          <a:prstGeom prst="rect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684264" y="1655064"/>
            <a:ext cx="4526280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280" b="1">
                <a:solidFill>
                  <a:srgbClr val="7C3AED"/>
                </a:solidFill>
                <a:latin typeface="Aptos"/>
              </a:rPr>
              <a:t>VERKKOSIVUT &amp; VERKKOKAUPAT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84264" y="2112264"/>
            <a:ext cx="4480560" cy="6583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080" b="0">
                <a:solidFill>
                  <a:srgbClr val="1B1B1F"/>
                </a:solidFill>
                <a:latin typeface="Aptos"/>
              </a:rPr>
              <a:t>Rakennamme verkkosivuja, verkkokauppoja ja varausohjelmistoja.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13232" y="3429000"/>
            <a:ext cx="5166360" cy="1664208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D6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713232" y="3429000"/>
            <a:ext cx="109728" cy="1664208"/>
          </a:xfrm>
          <a:prstGeom prst="rect">
            <a:avLst/>
          </a:prstGeom>
          <a:solidFill>
            <a:srgbClr val="148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060704" y="3666744"/>
            <a:ext cx="4526280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280" b="1">
                <a:solidFill>
                  <a:srgbClr val="14804A"/>
                </a:solidFill>
                <a:latin typeface="Aptos"/>
              </a:rPr>
              <a:t>MONENLAISET ASIAKKAAT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60704" y="4123944"/>
            <a:ext cx="4480560" cy="6583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080" b="0">
                <a:solidFill>
                  <a:srgbClr val="1B1B1F"/>
                </a:solidFill>
                <a:latin typeface="Aptos"/>
              </a:rPr>
              <a:t>Pk-yritykset, startupit ja kansainväliset toimijat – myös tunnetut brändit.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36792" y="3429000"/>
            <a:ext cx="5166360" cy="1664208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D6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6336792" y="3429000"/>
            <a:ext cx="109728" cy="1664208"/>
          </a:xfrm>
          <a:prstGeom prst="rect">
            <a:avLst/>
          </a:prstGeom>
          <a:solidFill>
            <a:srgbClr val="B66A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684264" y="3666744"/>
            <a:ext cx="4526280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280" b="1">
                <a:solidFill>
                  <a:srgbClr val="B66A00"/>
                </a:solidFill>
                <a:latin typeface="Aptos"/>
              </a:rPr>
              <a:t>TEKNINEN SUORITUSKYKY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84264" y="4123944"/>
            <a:ext cx="4480560" cy="6583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080" b="0">
                <a:solidFill>
                  <a:srgbClr val="1B1B1F"/>
                </a:solidFill>
                <a:latin typeface="Aptos"/>
              </a:rPr>
              <a:t>Suuri painoarvo nopeudelle, toimivuudelle, löydettävyydelle ja tekniselle laadulle.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68680" y="5742432"/>
            <a:ext cx="10469880" cy="38404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220" b="1">
                <a:solidFill>
                  <a:srgbClr val="1B1B1F"/>
                </a:solidFill>
                <a:latin typeface="Aptos"/>
              </a:rPr>
              <a:t>Meille hyvä verkkopalvelu ei ole vain visuaalinen – sen pitää toimia nopeasti, löytyä ja palvella liiketoimintaa.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0292"/>
          </a:xfrm>
          <a:prstGeom prst="rect">
            <a:avLst/>
          </a:prstGeom>
          <a:solidFill>
            <a:srgbClr val="B51F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30352" y="310896"/>
            <a:ext cx="10789920" cy="47548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300" b="1">
                <a:solidFill>
                  <a:srgbClr val="1B1B1F"/>
                </a:solidFill>
                <a:latin typeface="Aptos Display"/>
              </a:rPr>
              <a:t>Miten me Creamarketingilla katsomme tekoälyä?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9496" y="832104"/>
            <a:ext cx="1088136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0" dirty="0">
                <a:solidFill>
                  <a:srgbClr val="6E6E73"/>
                </a:solidFill>
                <a:latin typeface="Aptos"/>
              </a:rPr>
              <a:t>AI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tehostaa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tekemistä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–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mutta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hyvä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digitaalinen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perusta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ratkaisee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48288" y="6510528"/>
            <a:ext cx="27432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/>
            <a:r>
              <a:rPr sz="750" b="0">
                <a:solidFill>
                  <a:srgbClr val="6E6E73"/>
                </a:solidFill>
                <a:latin typeface="Aptos"/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83096"/>
            <a:ext cx="123444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670" b="1">
                <a:solidFill>
                  <a:srgbClr val="B51F2E"/>
                </a:solidFill>
                <a:latin typeface="Aptos"/>
              </a:rPr>
              <a:t>CREAMARKETING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74519" y="6483096"/>
            <a:ext cx="347472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670" b="0">
                <a:solidFill>
                  <a:srgbClr val="8A94A3"/>
                </a:solidFill>
                <a:latin typeface="Aptos"/>
              </a:rPr>
              <a:t>Karl-Johan Smeds  •  AI yrittäjälle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1417320"/>
            <a:ext cx="3429000" cy="3310128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6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822959" y="1581912"/>
            <a:ext cx="329184" cy="329184"/>
          </a:xfrm>
          <a:prstGeom prst="ellipse">
            <a:avLst/>
          </a:prstGeom>
          <a:solidFill>
            <a:srgbClr val="F8E6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22959" y="1591056"/>
            <a:ext cx="329184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00" b="1">
                <a:solidFill>
                  <a:srgbClr val="B51F2E"/>
                </a:solidFill>
                <a:latin typeface="Aptos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80160" y="1581912"/>
            <a:ext cx="2624328" cy="3200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1">
                <a:solidFill>
                  <a:srgbClr val="1B1B1F"/>
                </a:solidFill>
                <a:latin typeface="Aptos"/>
              </a:rPr>
              <a:t>AI nopeuttaa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7824" y="1993392"/>
            <a:ext cx="2990088" cy="1563505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0" dirty="0" err="1">
                <a:solidFill>
                  <a:srgbClr val="6E6E73"/>
                </a:solidFill>
                <a:latin typeface="Aptos"/>
              </a:rPr>
              <a:t>Analyysi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,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ideointi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,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sisällön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luonnostelu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, </a:t>
            </a:r>
            <a:r>
              <a:rPr lang="en-GB" sz="1400" b="0" dirty="0" err="1">
                <a:solidFill>
                  <a:srgbClr val="6E6E73"/>
                </a:solidFill>
                <a:latin typeface="Aptos"/>
              </a:rPr>
              <a:t>koodausta</a:t>
            </a:r>
            <a:r>
              <a:rPr lang="en-GB" sz="1400" b="0" dirty="0">
                <a:solidFill>
                  <a:srgbClr val="6E6E73"/>
                </a:solidFill>
                <a:latin typeface="Aptos"/>
              </a:rPr>
              <a:t>, </a:t>
            </a:r>
            <a:r>
              <a:rPr lang="en-GB" sz="1400" b="0" dirty="0" err="1">
                <a:solidFill>
                  <a:srgbClr val="6E6E73"/>
                </a:solidFill>
                <a:latin typeface="Aptos"/>
              </a:rPr>
              <a:t>laadunvalvonta</a:t>
            </a:r>
            <a:r>
              <a:rPr lang="en-GB" sz="1400" b="0" dirty="0">
                <a:solidFill>
                  <a:srgbClr val="6E6E73"/>
                </a:solidFill>
                <a:latin typeface="Aptos"/>
              </a:rPr>
              <a:t>,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kilpailijavertailu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ja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työvaiheiden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automatisointi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voivat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nopeutua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merkittävästi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.</a:t>
            </a:r>
            <a:endParaRPr lang="en-GB" sz="1400" b="0" dirty="0">
              <a:solidFill>
                <a:srgbClr val="6E6E73"/>
              </a:solidFill>
              <a:latin typeface="Aptos"/>
            </a:endParaRPr>
          </a:p>
          <a:p>
            <a:pPr algn="l"/>
            <a:endParaRPr lang="en-GB" sz="1400" dirty="0">
              <a:solidFill>
                <a:srgbClr val="6E6E73"/>
              </a:solidFill>
              <a:latin typeface="Aptos"/>
            </a:endParaRPr>
          </a:p>
          <a:p>
            <a:pPr algn="l"/>
            <a:r>
              <a:rPr lang="en-GB" sz="1400" dirty="0" err="1">
                <a:solidFill>
                  <a:srgbClr val="6E6E73"/>
                </a:solidFill>
                <a:latin typeface="Aptos"/>
              </a:rPr>
              <a:t>Dreamteam</a:t>
            </a:r>
            <a:r>
              <a:rPr lang="en-GB" sz="1400" dirty="0">
                <a:solidFill>
                  <a:srgbClr val="6E6E73"/>
                </a:solidFill>
                <a:latin typeface="Aptos"/>
              </a:rPr>
              <a:t> (AI </a:t>
            </a:r>
            <a:r>
              <a:rPr lang="en-GB" sz="1400" dirty="0" err="1">
                <a:solidFill>
                  <a:srgbClr val="6E6E73"/>
                </a:solidFill>
                <a:latin typeface="Aptos"/>
              </a:rPr>
              <a:t>työntekijät</a:t>
            </a:r>
            <a:r>
              <a:rPr lang="en-GB" sz="1400" dirty="0">
                <a:solidFill>
                  <a:srgbClr val="6E6E73"/>
                </a:solidFill>
                <a:latin typeface="Aptos"/>
              </a:rPr>
              <a:t>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89120" y="1417320"/>
            <a:ext cx="3429000" cy="3310128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6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4553712" y="1581912"/>
            <a:ext cx="329184" cy="329184"/>
          </a:xfrm>
          <a:prstGeom prst="ellipse">
            <a:avLst/>
          </a:prstGeom>
          <a:solidFill>
            <a:srgbClr val="EEE7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553712" y="1591056"/>
            <a:ext cx="329184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00" b="1">
                <a:solidFill>
                  <a:srgbClr val="7C3AED"/>
                </a:solidFill>
                <a:latin typeface="Aptos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10912" y="1581912"/>
            <a:ext cx="2624328" cy="3200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1" dirty="0" err="1">
                <a:solidFill>
                  <a:srgbClr val="1B1B1F"/>
                </a:solidFill>
                <a:latin typeface="Aptos"/>
              </a:rPr>
              <a:t>Tekniikka</a:t>
            </a:r>
            <a:r>
              <a:rPr sz="1400" b="1" dirty="0">
                <a:solidFill>
                  <a:srgbClr val="1B1B1F"/>
                </a:solidFill>
                <a:latin typeface="Aptos"/>
              </a:rPr>
              <a:t> </a:t>
            </a:r>
            <a:r>
              <a:rPr sz="1400" b="1" dirty="0" err="1">
                <a:solidFill>
                  <a:srgbClr val="1B1B1F"/>
                </a:solidFill>
                <a:latin typeface="Aptos"/>
              </a:rPr>
              <a:t>mahdollistaa</a:t>
            </a:r>
            <a:endParaRPr sz="1400" b="1" dirty="0">
              <a:solidFill>
                <a:srgbClr val="1B1B1F"/>
              </a:solidFill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08576" y="1993392"/>
            <a:ext cx="2990088" cy="91717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0" dirty="0">
                <a:solidFill>
                  <a:srgbClr val="6E6E73"/>
                </a:solidFill>
                <a:latin typeface="Aptos"/>
              </a:rPr>
              <a:t>Jos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sivu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on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hidas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, data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epäselvää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tai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integraatiot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puutteellisia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, AI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ei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korjaa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perustaa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.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Hyvä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tekninen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toteutus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tekee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AI-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hyödystä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käyttökelpoista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19872" y="1417320"/>
            <a:ext cx="3429000" cy="3310128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6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8284464" y="1581912"/>
            <a:ext cx="329184" cy="329184"/>
          </a:xfrm>
          <a:prstGeom prst="ellipse">
            <a:avLst/>
          </a:prstGeom>
          <a:solidFill>
            <a:srgbClr val="DDF7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284464" y="1591056"/>
            <a:ext cx="329184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00" b="1">
                <a:solidFill>
                  <a:srgbClr val="14804A"/>
                </a:solidFill>
                <a:latin typeface="Aptos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41664" y="1581912"/>
            <a:ext cx="2624328" cy="3200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1">
                <a:solidFill>
                  <a:srgbClr val="1B1B1F"/>
                </a:solidFill>
                <a:latin typeface="Aptos"/>
              </a:rPr>
              <a:t>Asiakas ratkaisee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39328" y="1993392"/>
            <a:ext cx="2990088" cy="91717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0" dirty="0" err="1">
                <a:solidFill>
                  <a:srgbClr val="6E6E73"/>
                </a:solidFill>
                <a:latin typeface="Aptos"/>
              </a:rPr>
              <a:t>Tavoite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ei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ole “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käyttää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AI:ta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”,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vaan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tehdä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asiakkaan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asioinnista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helpompaa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ja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yrityksen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toiminnasta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tehokkaampaa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0120" y="5074920"/>
            <a:ext cx="10241280" cy="749808"/>
          </a:xfrm>
          <a:prstGeom prst="roundRect">
            <a:avLst/>
          </a:prstGeom>
          <a:solidFill>
            <a:srgbClr val="F8E6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234440" y="5330952"/>
            <a:ext cx="9692640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250" b="1">
                <a:solidFill>
                  <a:srgbClr val="B51F2E"/>
                </a:solidFill>
                <a:latin typeface="Aptos"/>
              </a:rPr>
              <a:t>Creamarketingin näkökulma: AI + laadukas verkkopalvelu + hyvä data + selkeä liiketoimintatavoite.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0292"/>
          </a:xfrm>
          <a:prstGeom prst="rect">
            <a:avLst/>
          </a:prstGeom>
          <a:solidFill>
            <a:srgbClr val="B51F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30352" y="310896"/>
            <a:ext cx="10789920" cy="47548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300" b="1">
                <a:solidFill>
                  <a:srgbClr val="1B1B1F"/>
                </a:solidFill>
                <a:latin typeface="Aptos Display"/>
              </a:rPr>
              <a:t>Kolme asiaa mukaan tästä esityksestä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9496" y="832104"/>
            <a:ext cx="1088136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0">
                <a:solidFill>
                  <a:srgbClr val="6E6E73"/>
                </a:solidFill>
                <a:latin typeface="Aptos"/>
              </a:rPr>
              <a:t>Tavoite ei ole oppia kaikkea tekoälystä – vaan saada käytännön ote.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48288" y="6510528"/>
            <a:ext cx="27432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/>
            <a:r>
              <a:rPr sz="750" b="0">
                <a:solidFill>
                  <a:srgbClr val="6E6E73"/>
                </a:solidFill>
                <a:latin typeface="Aptos"/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83096"/>
            <a:ext cx="123444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670" b="1">
                <a:solidFill>
                  <a:srgbClr val="B51F2E"/>
                </a:solidFill>
                <a:latin typeface="Aptos"/>
              </a:rPr>
              <a:t>CREAMARKETING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74519" y="6483096"/>
            <a:ext cx="347472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670" b="0">
                <a:solidFill>
                  <a:srgbClr val="8A94A3"/>
                </a:solidFill>
                <a:latin typeface="Aptos"/>
              </a:rPr>
              <a:t>Karl-Johan Smeds  •  AI yrittäjälle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1417320"/>
            <a:ext cx="10652760" cy="96012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6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41832" y="1581912"/>
            <a:ext cx="329184" cy="329184"/>
          </a:xfrm>
          <a:prstGeom prst="ellipse">
            <a:avLst/>
          </a:prstGeom>
          <a:solidFill>
            <a:srgbClr val="F8E6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41832" y="1591056"/>
            <a:ext cx="329184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00" b="1">
                <a:solidFill>
                  <a:srgbClr val="B51F2E"/>
                </a:solidFill>
                <a:latin typeface="Aptos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99032" y="1581912"/>
            <a:ext cx="9848088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1" dirty="0" err="1">
                <a:solidFill>
                  <a:srgbClr val="1B1B1F"/>
                </a:solidFill>
                <a:latin typeface="Aptos"/>
              </a:rPr>
              <a:t>Missä</a:t>
            </a:r>
            <a:r>
              <a:rPr sz="1400" b="1" dirty="0">
                <a:solidFill>
                  <a:srgbClr val="1B1B1F"/>
                </a:solidFill>
                <a:latin typeface="Aptos"/>
              </a:rPr>
              <a:t> </a:t>
            </a:r>
            <a:r>
              <a:rPr sz="1400" b="1" dirty="0" err="1">
                <a:solidFill>
                  <a:srgbClr val="1B1B1F"/>
                </a:solidFill>
                <a:latin typeface="Aptos"/>
              </a:rPr>
              <a:t>tekoäly</a:t>
            </a:r>
            <a:r>
              <a:rPr sz="1400" b="1" dirty="0">
                <a:solidFill>
                  <a:srgbClr val="1B1B1F"/>
                </a:solidFill>
                <a:latin typeface="Aptos"/>
              </a:rPr>
              <a:t> </a:t>
            </a:r>
            <a:r>
              <a:rPr sz="1400" b="1" dirty="0" err="1">
                <a:solidFill>
                  <a:srgbClr val="1B1B1F"/>
                </a:solidFill>
                <a:latin typeface="Aptos"/>
              </a:rPr>
              <a:t>tuottaa</a:t>
            </a:r>
            <a:r>
              <a:rPr sz="1400" b="1" dirty="0">
                <a:solidFill>
                  <a:srgbClr val="1B1B1F"/>
                </a:solidFill>
                <a:latin typeface="Aptos"/>
              </a:rPr>
              <a:t> </a:t>
            </a:r>
            <a:r>
              <a:rPr sz="1400" b="1" dirty="0" err="1">
                <a:solidFill>
                  <a:srgbClr val="1B1B1F"/>
                </a:solidFill>
                <a:latin typeface="Aptos"/>
              </a:rPr>
              <a:t>arvoa</a:t>
            </a:r>
            <a:r>
              <a:rPr sz="1400" b="1" dirty="0">
                <a:solidFill>
                  <a:srgbClr val="1B1B1F"/>
                </a:solidFill>
                <a:latin typeface="Aptos"/>
              </a:rPr>
              <a:t>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6695" y="1993392"/>
            <a:ext cx="10213848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0">
                <a:solidFill>
                  <a:srgbClr val="6E6E73"/>
                </a:solidFill>
                <a:latin typeface="Aptos"/>
              </a:rPr>
              <a:t>Tunnista tehtävät, joissa säästyy aikaa, laatu paranee tai asiakas saa nopeammin vastauksen.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77240" y="2578608"/>
            <a:ext cx="10652760" cy="96012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6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941832" y="2743200"/>
            <a:ext cx="329184" cy="329184"/>
          </a:xfrm>
          <a:prstGeom prst="ellipse">
            <a:avLst/>
          </a:prstGeom>
          <a:solidFill>
            <a:srgbClr val="DDF7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41832" y="2752344"/>
            <a:ext cx="329184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00" b="1">
                <a:solidFill>
                  <a:srgbClr val="14804A"/>
                </a:solidFill>
                <a:latin typeface="Aptos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99032" y="2743200"/>
            <a:ext cx="9848088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1">
                <a:solidFill>
                  <a:srgbClr val="1B1B1F"/>
                </a:solidFill>
                <a:latin typeface="Aptos"/>
              </a:rPr>
              <a:t>Mikä on muuttunut vuonna 2026?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96695" y="3154679"/>
            <a:ext cx="10213848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0" dirty="0">
                <a:solidFill>
                  <a:srgbClr val="6E6E73"/>
                </a:solidFill>
                <a:latin typeface="Aptos"/>
              </a:rPr>
              <a:t>AI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ei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enää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vain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kirjoita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: se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etsii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,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analysoi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tiedostoja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,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käyttää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työkaluja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ja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voi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tehdä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monivaiheisia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tehtäviä</a:t>
            </a:r>
            <a:r>
              <a:rPr lang="en-GB" sz="1400" dirty="0">
                <a:solidFill>
                  <a:srgbClr val="6E6E73"/>
                </a:solidFill>
                <a:latin typeface="Aptos"/>
              </a:rPr>
              <a:t> (</a:t>
            </a:r>
            <a:r>
              <a:rPr lang="en-GB" sz="1400" dirty="0" err="1">
                <a:solidFill>
                  <a:srgbClr val="6E6E73"/>
                </a:solidFill>
                <a:latin typeface="Aptos"/>
              </a:rPr>
              <a:t>esim</a:t>
            </a:r>
            <a:r>
              <a:rPr lang="en-GB" sz="1400" dirty="0">
                <a:solidFill>
                  <a:srgbClr val="6E6E73"/>
                </a:solidFill>
                <a:latin typeface="Aptos"/>
              </a:rPr>
              <a:t>. MCP)</a:t>
            </a:r>
            <a:endParaRPr sz="1400" b="0" dirty="0">
              <a:solidFill>
                <a:srgbClr val="6E6E73"/>
              </a:solidFill>
              <a:latin typeface="Aptos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777240" y="3739896"/>
            <a:ext cx="10652760" cy="96012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6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941832" y="3904487"/>
            <a:ext cx="329184" cy="329184"/>
          </a:xfrm>
          <a:prstGeom prst="ellipse">
            <a:avLst/>
          </a:prstGeom>
          <a:solidFill>
            <a:srgbClr val="EEE7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41832" y="3913631"/>
            <a:ext cx="329184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00" b="1">
                <a:solidFill>
                  <a:srgbClr val="7C3AED"/>
                </a:solidFill>
                <a:latin typeface="Aptos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99032" y="3904487"/>
            <a:ext cx="9848088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1">
                <a:solidFill>
                  <a:srgbClr val="1B1B1F"/>
                </a:solidFill>
                <a:latin typeface="Aptos"/>
              </a:rPr>
              <a:t>Mitä kannattaa tehdä jo huomenna?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96695" y="4315968"/>
            <a:ext cx="10213848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0">
                <a:solidFill>
                  <a:srgbClr val="6E6E73"/>
                </a:solidFill>
                <a:latin typeface="Aptos"/>
              </a:rPr>
              <a:t>Kokeile yhtä omaa tehtävää, mittaa hyöty ja tee toimivasta tavasta vakio.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68680" y="5138928"/>
            <a:ext cx="1046988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400" b="1">
                <a:solidFill>
                  <a:srgbClr val="1B1B1F"/>
                </a:solidFill>
                <a:latin typeface="Aptos"/>
              </a:rPr>
              <a:t>Ydinajatus: pienyrityksen etu ei ole suurin AI-budjetti – vaan nopeus kokeilla ja ottaa toimivat tavat käyttöön.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0292"/>
          </a:xfrm>
          <a:prstGeom prst="rect">
            <a:avLst/>
          </a:prstGeom>
          <a:solidFill>
            <a:srgbClr val="B51F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30352" y="310896"/>
            <a:ext cx="10789920" cy="47548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300" b="1">
                <a:solidFill>
                  <a:srgbClr val="1B1B1F"/>
                </a:solidFill>
                <a:latin typeface="Aptos Display"/>
              </a:rPr>
              <a:t>AI 2026: apurista toimijaksi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9496" y="832104"/>
            <a:ext cx="1088136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r>
              <a:rPr lang="en-FI" sz="1400" dirty="0" err="1"/>
              <a:t>Suurin</a:t>
            </a:r>
            <a:r>
              <a:rPr lang="en-FI" sz="1400" dirty="0"/>
              <a:t> </a:t>
            </a:r>
            <a:r>
              <a:rPr lang="en-FI" sz="1400" dirty="0" err="1"/>
              <a:t>muutos</a:t>
            </a:r>
            <a:r>
              <a:rPr lang="en-FI" sz="1400" dirty="0"/>
              <a:t> on </a:t>
            </a:r>
            <a:r>
              <a:rPr lang="en-FI" sz="1400" dirty="0" err="1"/>
              <a:t>siirtymä</a:t>
            </a:r>
            <a:r>
              <a:rPr lang="en-FI" sz="1400" dirty="0"/>
              <a:t> “</a:t>
            </a:r>
            <a:r>
              <a:rPr lang="en-FI" sz="1400" dirty="0" err="1"/>
              <a:t>vastauksista</a:t>
            </a:r>
            <a:r>
              <a:rPr lang="en-FI" sz="1400" dirty="0"/>
              <a:t>” </a:t>
            </a:r>
            <a:r>
              <a:rPr lang="en-FI" sz="1400" dirty="0" err="1"/>
              <a:t>kohti</a:t>
            </a:r>
            <a:r>
              <a:rPr lang="en-FI" sz="1400" dirty="0"/>
              <a:t> </a:t>
            </a:r>
            <a:r>
              <a:rPr lang="en-FI" sz="1400" dirty="0" err="1"/>
              <a:t>työn</a:t>
            </a:r>
            <a:r>
              <a:rPr lang="en-FI" sz="1400" dirty="0"/>
              <a:t> </a:t>
            </a:r>
            <a:r>
              <a:rPr lang="en-FI" sz="1400" dirty="0" err="1"/>
              <a:t>tekemistä</a:t>
            </a:r>
            <a:r>
              <a:rPr lang="en-FI" sz="1400" dirty="0"/>
              <a:t> </a:t>
            </a:r>
            <a:r>
              <a:rPr lang="en-FI" sz="1400" dirty="0" err="1"/>
              <a:t>ja</a:t>
            </a:r>
            <a:r>
              <a:rPr lang="en-FI" sz="1400" dirty="0"/>
              <a:t> </a:t>
            </a:r>
            <a:r>
              <a:rPr lang="en-FI" sz="1400" dirty="0" err="1"/>
              <a:t>agenttipohjaista</a:t>
            </a:r>
            <a:r>
              <a:rPr lang="en-FI" sz="1400" dirty="0"/>
              <a:t> </a:t>
            </a:r>
            <a:r>
              <a:rPr lang="en-FI" sz="1400" dirty="0" err="1"/>
              <a:t>toimintaa</a:t>
            </a:r>
            <a:r>
              <a:rPr lang="en-FI" sz="1400"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48288" y="6510528"/>
            <a:ext cx="27432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/>
            <a:r>
              <a:rPr sz="750" b="0">
                <a:solidFill>
                  <a:srgbClr val="6E6E73"/>
                </a:solidFill>
                <a:latin typeface="Aptos"/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83096"/>
            <a:ext cx="123444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670" b="1">
                <a:solidFill>
                  <a:srgbClr val="B51F2E"/>
                </a:solidFill>
                <a:latin typeface="Aptos"/>
              </a:rPr>
              <a:t>CREAMARKETING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74519" y="6483096"/>
            <a:ext cx="347472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670" b="0">
                <a:solidFill>
                  <a:srgbClr val="8A94A3"/>
                </a:solidFill>
                <a:latin typeface="Aptos"/>
              </a:rPr>
              <a:t>Karl-Johan Smeds  •  AI yrittäjälle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" y="1645920"/>
            <a:ext cx="2331720" cy="2148840"/>
          </a:xfrm>
          <a:prstGeom prst="roundRect">
            <a:avLst/>
          </a:prstGeom>
          <a:solidFill>
            <a:srgbClr val="F8E6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758952" y="1847088"/>
            <a:ext cx="420624" cy="42062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58952" y="1856231"/>
            <a:ext cx="420624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00" b="1">
                <a:solidFill>
                  <a:srgbClr val="B51F2E"/>
                </a:solidFill>
                <a:latin typeface="Aptos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8952" y="2423160"/>
            <a:ext cx="1965960" cy="3200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500" b="1" dirty="0">
                <a:solidFill>
                  <a:srgbClr val="B51F2E"/>
                </a:solidFill>
                <a:latin typeface="Aptos"/>
              </a:rPr>
              <a:t>KESKUSTELEE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2944368"/>
            <a:ext cx="1874519" cy="5029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400" b="0" dirty="0" err="1">
                <a:solidFill>
                  <a:srgbClr val="1B1B1F"/>
                </a:solidFill>
                <a:latin typeface="Aptos"/>
              </a:rPr>
              <a:t>ideat</a:t>
            </a:r>
            <a:r>
              <a:rPr sz="1400" b="0" dirty="0">
                <a:solidFill>
                  <a:srgbClr val="1B1B1F"/>
                </a:solidFill>
                <a:latin typeface="Aptos"/>
              </a:rPr>
              <a:t>, </a:t>
            </a:r>
            <a:r>
              <a:rPr sz="1400" b="0" dirty="0" err="1">
                <a:solidFill>
                  <a:srgbClr val="1B1B1F"/>
                </a:solidFill>
                <a:latin typeface="Aptos"/>
              </a:rPr>
              <a:t>luonnokset</a:t>
            </a:r>
            <a:r>
              <a:rPr sz="1400" b="0" dirty="0">
                <a:solidFill>
                  <a:srgbClr val="1B1B1F"/>
                </a:solidFill>
                <a:latin typeface="Aptos"/>
              </a:rPr>
              <a:t>, </a:t>
            </a:r>
            <a:r>
              <a:rPr sz="1400" b="0" dirty="0" err="1">
                <a:solidFill>
                  <a:srgbClr val="1B1B1F"/>
                </a:solidFill>
                <a:latin typeface="Aptos"/>
              </a:rPr>
              <a:t>kysymykset</a:t>
            </a:r>
            <a:endParaRPr sz="1400" b="0" dirty="0">
              <a:solidFill>
                <a:srgbClr val="1B1B1F"/>
              </a:solidFill>
              <a:latin typeface="Apto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99232" y="2487168"/>
            <a:ext cx="384048" cy="4572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2800" b="1">
                <a:solidFill>
                  <a:srgbClr val="9AA4B2"/>
                </a:solidFill>
                <a:latin typeface="Aptos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474720" y="1645920"/>
            <a:ext cx="2331720" cy="2148840"/>
          </a:xfrm>
          <a:prstGeom prst="roundRect">
            <a:avLst/>
          </a:prstGeom>
          <a:solidFill>
            <a:srgbClr val="DDF7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3639312" y="1847088"/>
            <a:ext cx="420624" cy="42062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3639312" y="1856231"/>
            <a:ext cx="420624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00" b="1">
                <a:solidFill>
                  <a:srgbClr val="14804A"/>
                </a:solidFill>
                <a:latin typeface="Aptos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39312" y="2423160"/>
            <a:ext cx="1965960" cy="3200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500" b="1">
                <a:solidFill>
                  <a:srgbClr val="14804A"/>
                </a:solidFill>
                <a:latin typeface="Aptos"/>
              </a:rPr>
              <a:t>ETSII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03320" y="2944368"/>
            <a:ext cx="1874519" cy="5029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400" b="0">
                <a:solidFill>
                  <a:srgbClr val="1B1B1F"/>
                </a:solidFill>
                <a:latin typeface="Aptos"/>
              </a:rPr>
              <a:t>ajantasainen tieto verkosta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879592" y="2487168"/>
            <a:ext cx="384048" cy="4572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2800" b="1">
                <a:solidFill>
                  <a:srgbClr val="9AA4B2"/>
                </a:solidFill>
                <a:latin typeface="Aptos"/>
              </a:rPr>
              <a:t>→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55080" y="1645920"/>
            <a:ext cx="2331720" cy="2148840"/>
          </a:xfrm>
          <a:prstGeom prst="roundRect">
            <a:avLst/>
          </a:prstGeom>
          <a:solidFill>
            <a:srgbClr val="EEE7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6519672" y="1847088"/>
            <a:ext cx="420624" cy="42062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519672" y="1856231"/>
            <a:ext cx="420624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00" b="1">
                <a:solidFill>
                  <a:srgbClr val="7C3AED"/>
                </a:solidFill>
                <a:latin typeface="Aptos"/>
              </a:rPr>
              <a:t>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19672" y="2423160"/>
            <a:ext cx="1965960" cy="3200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500" b="1">
                <a:solidFill>
                  <a:srgbClr val="7C3AED"/>
                </a:solidFill>
                <a:latin typeface="Aptos"/>
              </a:rPr>
              <a:t>ANALYSOI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83680" y="2944368"/>
            <a:ext cx="1874519" cy="5029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400" b="0">
                <a:solidFill>
                  <a:srgbClr val="1B1B1F"/>
                </a:solidFill>
                <a:latin typeface="Aptos"/>
              </a:rPr>
              <a:t>PDF:t, taulukot, kuvat, data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759952" y="2487168"/>
            <a:ext cx="384048" cy="4572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2800" b="1">
                <a:solidFill>
                  <a:srgbClr val="9AA4B2"/>
                </a:solidFill>
                <a:latin typeface="Aptos"/>
              </a:rPr>
              <a:t>→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235440" y="1645920"/>
            <a:ext cx="2331720" cy="2148840"/>
          </a:xfrm>
          <a:prstGeom prst="roundRect">
            <a:avLst/>
          </a:prstGeom>
          <a:solidFill>
            <a:srgbClr val="FFF0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9400032" y="1847088"/>
            <a:ext cx="420624" cy="42062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9400032" y="1856231"/>
            <a:ext cx="420624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00" b="1">
                <a:solidFill>
                  <a:srgbClr val="B66A00"/>
                </a:solidFill>
                <a:latin typeface="Aptos"/>
              </a:rPr>
              <a:t>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400032" y="2423160"/>
            <a:ext cx="1965960" cy="3200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500" b="1">
                <a:solidFill>
                  <a:srgbClr val="B66A00"/>
                </a:solidFill>
                <a:latin typeface="Aptos"/>
              </a:rPr>
              <a:t>TOIMII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464040" y="2944368"/>
            <a:ext cx="1874519" cy="4401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400" b="0" dirty="0" err="1">
                <a:solidFill>
                  <a:srgbClr val="1B1B1F"/>
                </a:solidFill>
                <a:latin typeface="Aptos"/>
              </a:rPr>
              <a:t>monivaiheiset</a:t>
            </a:r>
            <a:r>
              <a:rPr sz="1100" b="0" dirty="0">
                <a:solidFill>
                  <a:srgbClr val="1B1B1F"/>
                </a:solidFill>
                <a:latin typeface="Aptos"/>
              </a:rPr>
              <a:t> </a:t>
            </a:r>
            <a:r>
              <a:rPr sz="1100" b="0" dirty="0" err="1">
                <a:solidFill>
                  <a:srgbClr val="1B1B1F"/>
                </a:solidFill>
                <a:latin typeface="Aptos"/>
              </a:rPr>
              <a:t>tehtävät</a:t>
            </a:r>
            <a:r>
              <a:rPr sz="1100" b="0" dirty="0">
                <a:solidFill>
                  <a:srgbClr val="1B1B1F"/>
                </a:solidFill>
                <a:latin typeface="Aptos"/>
              </a:rPr>
              <a:t> ja </a:t>
            </a:r>
            <a:r>
              <a:rPr sz="1100" b="0" dirty="0" err="1">
                <a:solidFill>
                  <a:srgbClr val="1B1B1F"/>
                </a:solidFill>
                <a:latin typeface="Aptos"/>
              </a:rPr>
              <a:t>työkalut</a:t>
            </a:r>
            <a:endParaRPr sz="1100" b="0" dirty="0">
              <a:solidFill>
                <a:srgbClr val="1B1B1F"/>
              </a:solidFill>
              <a:latin typeface="Aptos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1051560" y="4315968"/>
            <a:ext cx="10076688" cy="1005840"/>
          </a:xfrm>
          <a:prstGeom prst="roundRect">
            <a:avLst/>
          </a:prstGeom>
          <a:solidFill>
            <a:srgbClr val="F8FAFC"/>
          </a:solidFill>
          <a:ln w="7620">
            <a:solidFill>
              <a:srgbClr val="D6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1325880" y="4581144"/>
            <a:ext cx="9555480" cy="455509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300" b="1" dirty="0" err="1">
                <a:solidFill>
                  <a:srgbClr val="1B1B1F"/>
                </a:solidFill>
                <a:latin typeface="Aptos"/>
              </a:rPr>
              <a:t>Käytännön</a:t>
            </a:r>
            <a:r>
              <a:rPr sz="1300" b="1" dirty="0">
                <a:solidFill>
                  <a:srgbClr val="1B1B1F"/>
                </a:solidFill>
                <a:latin typeface="Aptos"/>
              </a:rPr>
              <a:t> </a:t>
            </a:r>
            <a:r>
              <a:rPr sz="1300" b="1" dirty="0" err="1">
                <a:solidFill>
                  <a:srgbClr val="1B1B1F"/>
                </a:solidFill>
                <a:latin typeface="Aptos"/>
              </a:rPr>
              <a:t>ero</a:t>
            </a:r>
            <a:r>
              <a:rPr sz="1300" b="1" dirty="0">
                <a:solidFill>
                  <a:srgbClr val="1B1B1F"/>
                </a:solidFill>
                <a:latin typeface="Aptos"/>
              </a:rPr>
              <a:t>: </a:t>
            </a:r>
            <a:r>
              <a:rPr sz="1300" b="0" dirty="0" err="1">
                <a:solidFill>
                  <a:srgbClr val="1B1B1F"/>
                </a:solidFill>
                <a:latin typeface="Aptos"/>
              </a:rPr>
              <a:t>ennen</a:t>
            </a:r>
            <a:r>
              <a:rPr sz="1300" b="0" dirty="0">
                <a:solidFill>
                  <a:srgbClr val="1B1B1F"/>
                </a:solidFill>
                <a:latin typeface="Aptos"/>
              </a:rPr>
              <a:t> </a:t>
            </a:r>
            <a:r>
              <a:rPr sz="1300" b="0" dirty="0" err="1">
                <a:solidFill>
                  <a:srgbClr val="1B1B1F"/>
                </a:solidFill>
                <a:latin typeface="Aptos"/>
              </a:rPr>
              <a:t>kysyit</a:t>
            </a:r>
            <a:r>
              <a:rPr sz="1300" b="0" dirty="0">
                <a:solidFill>
                  <a:srgbClr val="1B1B1F"/>
                </a:solidFill>
                <a:latin typeface="Aptos"/>
              </a:rPr>
              <a:t> “</a:t>
            </a:r>
            <a:r>
              <a:rPr sz="1300" b="0" dirty="0" err="1">
                <a:solidFill>
                  <a:srgbClr val="1B1B1F"/>
                </a:solidFill>
                <a:latin typeface="Aptos"/>
              </a:rPr>
              <a:t>kirjoita</a:t>
            </a:r>
            <a:r>
              <a:rPr sz="1300" b="0" dirty="0">
                <a:solidFill>
                  <a:srgbClr val="1B1B1F"/>
                </a:solidFill>
                <a:latin typeface="Aptos"/>
              </a:rPr>
              <a:t> </a:t>
            </a:r>
            <a:r>
              <a:rPr sz="1300" b="0" dirty="0" err="1">
                <a:solidFill>
                  <a:srgbClr val="1B1B1F"/>
                </a:solidFill>
                <a:latin typeface="Aptos"/>
              </a:rPr>
              <a:t>sähköposti</a:t>
            </a:r>
            <a:r>
              <a:rPr sz="1300" b="0" dirty="0">
                <a:solidFill>
                  <a:srgbClr val="1B1B1F"/>
                </a:solidFill>
                <a:latin typeface="Aptos"/>
              </a:rPr>
              <a:t>”. </a:t>
            </a:r>
            <a:r>
              <a:rPr sz="1300" b="0" dirty="0" err="1">
                <a:solidFill>
                  <a:srgbClr val="1B1B1F"/>
                </a:solidFill>
                <a:latin typeface="Aptos"/>
              </a:rPr>
              <a:t>Nyt</a:t>
            </a:r>
            <a:r>
              <a:rPr sz="1300" b="0" dirty="0">
                <a:solidFill>
                  <a:srgbClr val="1B1B1F"/>
                </a:solidFill>
                <a:latin typeface="Aptos"/>
              </a:rPr>
              <a:t> </a:t>
            </a:r>
            <a:r>
              <a:rPr sz="1300" b="0" dirty="0" err="1">
                <a:solidFill>
                  <a:srgbClr val="1B1B1F"/>
                </a:solidFill>
                <a:latin typeface="Aptos"/>
              </a:rPr>
              <a:t>voit</a:t>
            </a:r>
            <a:r>
              <a:rPr sz="1300" b="0" dirty="0">
                <a:solidFill>
                  <a:srgbClr val="1B1B1F"/>
                </a:solidFill>
                <a:latin typeface="Aptos"/>
              </a:rPr>
              <a:t> </a:t>
            </a:r>
            <a:r>
              <a:rPr sz="1300" b="0" dirty="0" err="1">
                <a:solidFill>
                  <a:srgbClr val="1B1B1F"/>
                </a:solidFill>
                <a:latin typeface="Aptos"/>
              </a:rPr>
              <a:t>pyytää</a:t>
            </a:r>
            <a:r>
              <a:rPr sz="1300" b="0" dirty="0">
                <a:solidFill>
                  <a:srgbClr val="1B1B1F"/>
                </a:solidFill>
                <a:latin typeface="Aptos"/>
              </a:rPr>
              <a:t>: “</a:t>
            </a:r>
            <a:r>
              <a:rPr sz="1300" b="0" dirty="0" err="1">
                <a:solidFill>
                  <a:srgbClr val="1B1B1F"/>
                </a:solidFill>
                <a:latin typeface="Aptos"/>
              </a:rPr>
              <a:t>etsi</a:t>
            </a:r>
            <a:r>
              <a:rPr sz="1300" b="0" dirty="0">
                <a:solidFill>
                  <a:srgbClr val="1B1B1F"/>
                </a:solidFill>
                <a:latin typeface="Aptos"/>
              </a:rPr>
              <a:t> </a:t>
            </a:r>
            <a:r>
              <a:rPr sz="1300" b="0" dirty="0" err="1">
                <a:solidFill>
                  <a:srgbClr val="1B1B1F"/>
                </a:solidFill>
                <a:latin typeface="Aptos"/>
              </a:rPr>
              <a:t>taustat</a:t>
            </a:r>
            <a:r>
              <a:rPr sz="1300" b="0" dirty="0">
                <a:solidFill>
                  <a:srgbClr val="1B1B1F"/>
                </a:solidFill>
                <a:latin typeface="Aptos"/>
              </a:rPr>
              <a:t>, </a:t>
            </a:r>
            <a:r>
              <a:rPr sz="1300" b="0" dirty="0" err="1">
                <a:solidFill>
                  <a:srgbClr val="1B1B1F"/>
                </a:solidFill>
                <a:latin typeface="Aptos"/>
              </a:rPr>
              <a:t>vertaile</a:t>
            </a:r>
            <a:r>
              <a:rPr sz="1300" b="0" dirty="0">
                <a:solidFill>
                  <a:srgbClr val="1B1B1F"/>
                </a:solidFill>
                <a:latin typeface="Aptos"/>
              </a:rPr>
              <a:t> </a:t>
            </a:r>
            <a:r>
              <a:rPr sz="1300" b="0" dirty="0" err="1">
                <a:solidFill>
                  <a:srgbClr val="1B1B1F"/>
                </a:solidFill>
                <a:latin typeface="Aptos"/>
              </a:rPr>
              <a:t>vaihtoehdot</a:t>
            </a:r>
            <a:r>
              <a:rPr sz="1300" b="0" dirty="0">
                <a:solidFill>
                  <a:srgbClr val="1B1B1F"/>
                </a:solidFill>
                <a:latin typeface="Aptos"/>
              </a:rPr>
              <a:t>, tee </a:t>
            </a:r>
            <a:r>
              <a:rPr sz="1300" b="0" dirty="0" err="1">
                <a:solidFill>
                  <a:srgbClr val="1B1B1F"/>
                </a:solidFill>
                <a:latin typeface="Aptos"/>
              </a:rPr>
              <a:t>suositus</a:t>
            </a:r>
            <a:r>
              <a:rPr lang="en-GB" sz="1300" dirty="0">
                <a:solidFill>
                  <a:srgbClr val="1B1B1F"/>
                </a:solidFill>
                <a:latin typeface="Aptos"/>
              </a:rPr>
              <a:t>,</a:t>
            </a:r>
            <a:r>
              <a:rPr sz="1300" b="0" dirty="0">
                <a:solidFill>
                  <a:srgbClr val="1B1B1F"/>
                </a:solidFill>
                <a:latin typeface="Aptos"/>
              </a:rPr>
              <a:t> </a:t>
            </a:r>
            <a:r>
              <a:rPr sz="1300" b="0" dirty="0" err="1">
                <a:solidFill>
                  <a:srgbClr val="1B1B1F"/>
                </a:solidFill>
                <a:latin typeface="Aptos"/>
              </a:rPr>
              <a:t>luonnostele</a:t>
            </a:r>
            <a:r>
              <a:rPr sz="1300" b="0" dirty="0">
                <a:solidFill>
                  <a:srgbClr val="1B1B1F"/>
                </a:solidFill>
                <a:latin typeface="Aptos"/>
              </a:rPr>
              <a:t> </a:t>
            </a:r>
            <a:r>
              <a:rPr sz="1300" b="0" dirty="0" err="1">
                <a:solidFill>
                  <a:srgbClr val="1B1B1F"/>
                </a:solidFill>
                <a:latin typeface="Aptos"/>
              </a:rPr>
              <a:t>viesti</a:t>
            </a:r>
            <a:r>
              <a:rPr lang="en-GB" sz="1300" b="0" dirty="0">
                <a:solidFill>
                  <a:srgbClr val="1B1B1F"/>
                </a:solidFill>
                <a:latin typeface="Aptos"/>
              </a:rPr>
              <a:t> </a:t>
            </a:r>
            <a:r>
              <a:rPr lang="en-GB" sz="1300" b="0" dirty="0" err="1">
                <a:solidFill>
                  <a:srgbClr val="1B1B1F"/>
                </a:solidFill>
                <a:latin typeface="Aptos"/>
              </a:rPr>
              <a:t>ja</a:t>
            </a:r>
            <a:r>
              <a:rPr lang="en-GB" sz="1300" b="0" dirty="0">
                <a:solidFill>
                  <a:srgbClr val="1B1B1F"/>
                </a:solidFill>
                <a:latin typeface="Aptos"/>
              </a:rPr>
              <a:t> </a:t>
            </a:r>
            <a:r>
              <a:rPr lang="en-GB" sz="1300" b="0" dirty="0" err="1">
                <a:solidFill>
                  <a:srgbClr val="1B1B1F"/>
                </a:solidFill>
                <a:latin typeface="Aptos"/>
              </a:rPr>
              <a:t>lähetä</a:t>
            </a:r>
            <a:r>
              <a:rPr lang="en-GB" sz="1300" b="0" dirty="0">
                <a:solidFill>
                  <a:srgbClr val="1B1B1F"/>
                </a:solidFill>
                <a:latin typeface="Aptos"/>
              </a:rPr>
              <a:t> </a:t>
            </a:r>
            <a:r>
              <a:rPr lang="en-GB" sz="1300" b="0" dirty="0" err="1">
                <a:solidFill>
                  <a:srgbClr val="1B1B1F"/>
                </a:solidFill>
                <a:latin typeface="Aptos"/>
              </a:rPr>
              <a:t>viesti</a:t>
            </a:r>
            <a:r>
              <a:rPr sz="1300" b="0" dirty="0">
                <a:solidFill>
                  <a:srgbClr val="1B1B1F"/>
                </a:solidFill>
                <a:latin typeface="Aptos"/>
              </a:rPr>
              <a:t>”.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37960" y="6473952"/>
            <a:ext cx="4846320" cy="2011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/>
            <a:r>
              <a:rPr sz="650" b="0">
                <a:solidFill>
                  <a:srgbClr val="8A94A3"/>
                </a:solidFill>
                <a:latin typeface="Aptos"/>
              </a:rPr>
              <a:t>Lähde: OpenAI, ChatGPT agent (17.7.2025)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0292"/>
          </a:xfrm>
          <a:prstGeom prst="rect">
            <a:avLst/>
          </a:prstGeom>
          <a:solidFill>
            <a:srgbClr val="B51F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30352" y="310896"/>
            <a:ext cx="10789920" cy="4093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300" b="1" dirty="0" err="1">
                <a:solidFill>
                  <a:srgbClr val="1B1B1F"/>
                </a:solidFill>
                <a:latin typeface="Aptos Display"/>
              </a:rPr>
              <a:t>Ajattele</a:t>
            </a:r>
            <a:r>
              <a:rPr sz="2300" b="1" dirty="0">
                <a:solidFill>
                  <a:srgbClr val="1B1B1F"/>
                </a:solidFill>
                <a:latin typeface="Aptos Display"/>
              </a:rPr>
              <a:t> </a:t>
            </a:r>
            <a:r>
              <a:rPr sz="2300" b="1" dirty="0" err="1">
                <a:solidFill>
                  <a:srgbClr val="1B1B1F"/>
                </a:solidFill>
                <a:latin typeface="Aptos Display"/>
              </a:rPr>
              <a:t>tekoälyä</a:t>
            </a:r>
            <a:r>
              <a:rPr sz="2300" b="1" dirty="0">
                <a:solidFill>
                  <a:srgbClr val="1B1B1F"/>
                </a:solidFill>
                <a:latin typeface="Aptos Display"/>
              </a:rPr>
              <a:t> </a:t>
            </a:r>
            <a:r>
              <a:rPr sz="2300" b="1" dirty="0" err="1">
                <a:solidFill>
                  <a:srgbClr val="1B1B1F"/>
                </a:solidFill>
                <a:latin typeface="Aptos Display"/>
              </a:rPr>
              <a:t>työparina</a:t>
            </a:r>
            <a:endParaRPr sz="2300" b="1" dirty="0">
              <a:solidFill>
                <a:srgbClr val="1B1B1F"/>
              </a:solidFill>
              <a:latin typeface="Aptos Display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9496" y="832104"/>
            <a:ext cx="1088136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0" dirty="0">
                <a:solidFill>
                  <a:srgbClr val="6E6E73"/>
                </a:solidFill>
                <a:latin typeface="Aptos"/>
              </a:rPr>
              <a:t>Se on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nopea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luonnostelija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,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analysoija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ja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keskustelukumppani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.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Vastuu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jää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ihmiselle</a:t>
            </a:r>
            <a:r>
              <a:rPr lang="en-GB" sz="1400" b="0" dirty="0">
                <a:solidFill>
                  <a:srgbClr val="6E6E73"/>
                </a:solidFill>
                <a:latin typeface="Aptos"/>
              </a:rPr>
              <a:t> -&gt; “Human in the loop”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48288" y="6510528"/>
            <a:ext cx="27432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/>
            <a:r>
              <a:rPr sz="750" b="0">
                <a:solidFill>
                  <a:srgbClr val="6E6E73"/>
                </a:solidFill>
                <a:latin typeface="Aptos"/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83096"/>
            <a:ext cx="123444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670" b="1">
                <a:solidFill>
                  <a:srgbClr val="B51F2E"/>
                </a:solidFill>
                <a:latin typeface="Aptos"/>
              </a:rPr>
              <a:t>CREAMARKETING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74519" y="6483096"/>
            <a:ext cx="347472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670" b="0">
                <a:solidFill>
                  <a:srgbClr val="8A94A3"/>
                </a:solidFill>
                <a:latin typeface="Aptos"/>
              </a:rPr>
              <a:t>Karl-Johan Smeds  •  AI yrittäjälle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1417320"/>
            <a:ext cx="5166360" cy="4251960"/>
          </a:xfrm>
          <a:prstGeom prst="roundRect">
            <a:avLst/>
          </a:prstGeom>
          <a:solidFill>
            <a:srgbClr val="FFF3F4"/>
          </a:solidFill>
          <a:ln w="7620">
            <a:solidFill>
              <a:srgbClr val="C8DB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60120" y="1664208"/>
            <a:ext cx="4480560" cy="3200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500" b="1" dirty="0">
                <a:solidFill>
                  <a:srgbClr val="B51F2E"/>
                </a:solidFill>
                <a:latin typeface="Aptos"/>
              </a:rPr>
              <a:t>AI on </a:t>
            </a:r>
            <a:r>
              <a:rPr sz="1500" b="1" dirty="0" err="1">
                <a:solidFill>
                  <a:srgbClr val="B51F2E"/>
                </a:solidFill>
                <a:latin typeface="Aptos"/>
              </a:rPr>
              <a:t>hyvä</a:t>
            </a:r>
            <a:r>
              <a:rPr sz="1500" b="1" dirty="0">
                <a:solidFill>
                  <a:srgbClr val="B51F2E"/>
                </a:solidFill>
                <a:latin typeface="Aptos"/>
              </a:rPr>
              <a:t>, </a:t>
            </a:r>
            <a:r>
              <a:rPr sz="1500" b="1" dirty="0" err="1">
                <a:solidFill>
                  <a:srgbClr val="B51F2E"/>
                </a:solidFill>
                <a:latin typeface="Aptos"/>
              </a:rPr>
              <a:t>kun</a:t>
            </a:r>
            <a:r>
              <a:rPr sz="1500" b="1" dirty="0">
                <a:solidFill>
                  <a:srgbClr val="B51F2E"/>
                </a:solidFill>
                <a:latin typeface="Aptos"/>
              </a:rPr>
              <a:t>…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194560"/>
            <a:ext cx="228600" cy="2286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400" b="1">
                <a:solidFill>
                  <a:srgbClr val="B51F2E"/>
                </a:solidFill>
                <a:latin typeface="Aptos"/>
              </a:rPr>
              <a:t>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16152" y="2194560"/>
            <a:ext cx="4270248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0">
                <a:solidFill>
                  <a:srgbClr val="1B1B1F"/>
                </a:solidFill>
                <a:latin typeface="Aptos"/>
              </a:rPr>
              <a:t>tarvitset ensimmäisen luonnoksen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2670048"/>
            <a:ext cx="228600" cy="2286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400" b="1">
                <a:solidFill>
                  <a:srgbClr val="B51F2E"/>
                </a:solidFill>
                <a:latin typeface="Aptos"/>
              </a:rPr>
              <a:t>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16152" y="2670048"/>
            <a:ext cx="4270248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0">
                <a:solidFill>
                  <a:srgbClr val="1B1B1F"/>
                </a:solidFill>
                <a:latin typeface="Aptos"/>
              </a:rPr>
              <a:t>haluat tiivistää tai jäsentää aineistoa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60120" y="3145536"/>
            <a:ext cx="228600" cy="2286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400" b="1">
                <a:solidFill>
                  <a:srgbClr val="B51F2E"/>
                </a:solidFill>
                <a:latin typeface="Aptos"/>
              </a:rPr>
              <a:t>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16152" y="3145536"/>
            <a:ext cx="4270248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0">
                <a:solidFill>
                  <a:srgbClr val="1B1B1F"/>
                </a:solidFill>
                <a:latin typeface="Aptos"/>
              </a:rPr>
              <a:t>etsit vaihtoehtoja, riskejä tai ideoita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60120" y="3621024"/>
            <a:ext cx="228600" cy="2286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400" b="1">
                <a:solidFill>
                  <a:srgbClr val="B51F2E"/>
                </a:solidFill>
                <a:latin typeface="Aptos"/>
              </a:rPr>
              <a:t>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16152" y="3621024"/>
            <a:ext cx="4270248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0">
                <a:solidFill>
                  <a:srgbClr val="1B1B1F"/>
                </a:solidFill>
                <a:latin typeface="Aptos"/>
              </a:rPr>
              <a:t>haluat vertailla paljon tietoa nopeasti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0120" y="4096512"/>
            <a:ext cx="228600" cy="2286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400" b="1">
                <a:solidFill>
                  <a:srgbClr val="B51F2E"/>
                </a:solidFill>
                <a:latin typeface="Aptos"/>
              </a:rPr>
              <a:t>●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16152" y="4096512"/>
            <a:ext cx="4270248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0" dirty="0" err="1">
                <a:solidFill>
                  <a:srgbClr val="1B1B1F"/>
                </a:solidFill>
                <a:latin typeface="Aptos"/>
              </a:rPr>
              <a:t>toistat</a:t>
            </a:r>
            <a:r>
              <a:rPr sz="1400" b="0" dirty="0">
                <a:solidFill>
                  <a:srgbClr val="1B1B1F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1B1B1F"/>
                </a:solidFill>
                <a:latin typeface="Aptos"/>
              </a:rPr>
              <a:t>samantyyppistä</a:t>
            </a:r>
            <a:r>
              <a:rPr sz="1400" b="0" dirty="0">
                <a:solidFill>
                  <a:srgbClr val="1B1B1F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1B1B1F"/>
                </a:solidFill>
                <a:latin typeface="Aptos"/>
              </a:rPr>
              <a:t>tekstityötä</a:t>
            </a:r>
            <a:endParaRPr sz="1400" b="0" dirty="0">
              <a:solidFill>
                <a:srgbClr val="1B1B1F"/>
              </a:solidFill>
              <a:latin typeface="Aptos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6144768" y="1417320"/>
            <a:ext cx="5349240" cy="4251960"/>
          </a:xfrm>
          <a:prstGeom prst="roundRect">
            <a:avLst/>
          </a:prstGeom>
          <a:solidFill>
            <a:srgbClr val="FFF6F5"/>
          </a:solidFill>
          <a:ln w="7620">
            <a:solidFill>
              <a:srgbClr val="F0C7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419088" y="1664208"/>
            <a:ext cx="4572000" cy="3200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500" b="1">
                <a:solidFill>
                  <a:srgbClr val="B42318"/>
                </a:solidFill>
                <a:latin typeface="Aptos"/>
              </a:rPr>
              <a:t>AI ei ole hyvä, kun…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19088" y="2194560"/>
            <a:ext cx="228600" cy="2286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400" b="1">
                <a:solidFill>
                  <a:srgbClr val="B42318"/>
                </a:solidFill>
                <a:latin typeface="Aptos"/>
              </a:rPr>
              <a:t>×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75120" y="2194560"/>
            <a:ext cx="4315968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0" dirty="0" err="1">
                <a:solidFill>
                  <a:srgbClr val="1B1B1F"/>
                </a:solidFill>
                <a:latin typeface="Aptos"/>
              </a:rPr>
              <a:t>päätös</a:t>
            </a:r>
            <a:r>
              <a:rPr sz="1400" b="0" dirty="0">
                <a:solidFill>
                  <a:srgbClr val="1B1B1F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1B1B1F"/>
                </a:solidFill>
                <a:latin typeface="Aptos"/>
              </a:rPr>
              <a:t>vaatii</a:t>
            </a:r>
            <a:r>
              <a:rPr sz="1400" b="0" dirty="0">
                <a:solidFill>
                  <a:srgbClr val="1B1B1F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1B1B1F"/>
                </a:solidFill>
                <a:latin typeface="Aptos"/>
              </a:rPr>
              <a:t>varmaa</a:t>
            </a:r>
            <a:r>
              <a:rPr sz="1400" b="0" dirty="0">
                <a:solidFill>
                  <a:srgbClr val="1B1B1F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1B1B1F"/>
                </a:solidFill>
                <a:latin typeface="Aptos"/>
              </a:rPr>
              <a:t>faktaa</a:t>
            </a:r>
            <a:r>
              <a:rPr sz="1400" b="0" dirty="0">
                <a:solidFill>
                  <a:srgbClr val="1B1B1F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1B1B1F"/>
                </a:solidFill>
                <a:latin typeface="Aptos"/>
              </a:rPr>
              <a:t>ilman</a:t>
            </a:r>
            <a:r>
              <a:rPr sz="1400" b="0" dirty="0">
                <a:solidFill>
                  <a:srgbClr val="1B1B1F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1B1B1F"/>
                </a:solidFill>
                <a:latin typeface="Aptos"/>
              </a:rPr>
              <a:t>tarkistusta</a:t>
            </a:r>
            <a:endParaRPr sz="1400" b="0" dirty="0">
              <a:solidFill>
                <a:srgbClr val="1B1B1F"/>
              </a:solidFill>
              <a:latin typeface="Apto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419088" y="2670048"/>
            <a:ext cx="228600" cy="2286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400" b="1">
                <a:solidFill>
                  <a:srgbClr val="B42318"/>
                </a:solidFill>
                <a:latin typeface="Aptos"/>
              </a:rPr>
              <a:t>×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75120" y="2670048"/>
            <a:ext cx="4315968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0">
                <a:solidFill>
                  <a:srgbClr val="1B1B1F"/>
                </a:solidFill>
                <a:latin typeface="Aptos"/>
              </a:rPr>
              <a:t>luottamuksellinen tieto syötetään ilman lupaa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19088" y="3145536"/>
            <a:ext cx="228600" cy="2286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400" b="1">
                <a:solidFill>
                  <a:srgbClr val="B42318"/>
                </a:solidFill>
                <a:latin typeface="Aptos"/>
              </a:rPr>
              <a:t>×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75120" y="3145536"/>
            <a:ext cx="4315968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0">
                <a:solidFill>
                  <a:srgbClr val="1B1B1F"/>
                </a:solidFill>
                <a:latin typeface="Aptos"/>
              </a:rPr>
              <a:t>vastuu ulkoistetaan asiakkaan tai työntekijän puolesta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19088" y="3621024"/>
            <a:ext cx="228600" cy="2286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400" b="1">
                <a:solidFill>
                  <a:srgbClr val="B42318"/>
                </a:solidFill>
                <a:latin typeface="Aptos"/>
              </a:rPr>
              <a:t>×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675120" y="3621024"/>
            <a:ext cx="4315968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0">
                <a:solidFill>
                  <a:srgbClr val="1B1B1F"/>
                </a:solidFill>
                <a:latin typeface="Aptos"/>
              </a:rPr>
              <a:t>AI:n ehdotus julkaistaan sellaisenaan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19088" y="4096512"/>
            <a:ext cx="228600" cy="2286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400" b="1">
                <a:solidFill>
                  <a:srgbClr val="B42318"/>
                </a:solidFill>
                <a:latin typeface="Aptos"/>
              </a:rPr>
              <a:t>×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675120" y="4096512"/>
            <a:ext cx="4315968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0">
                <a:solidFill>
                  <a:srgbClr val="1B1B1F"/>
                </a:solidFill>
                <a:latin typeface="Aptos"/>
              </a:rPr>
              <a:t>et itse osaa arvioida, onko lopputulos järkevä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4069080" y="5833872"/>
            <a:ext cx="4069080" cy="365760"/>
          </a:xfrm>
          <a:prstGeom prst="roundRect">
            <a:avLst/>
          </a:prstGeom>
          <a:solidFill>
            <a:srgbClr val="DDF7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4160520" y="5897880"/>
            <a:ext cx="388620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400" b="1" dirty="0">
                <a:solidFill>
                  <a:srgbClr val="14804A"/>
                </a:solidFill>
                <a:latin typeface="Aptos"/>
              </a:rPr>
              <a:t>Paras </a:t>
            </a:r>
            <a:r>
              <a:rPr sz="1400" b="1" dirty="0" err="1">
                <a:solidFill>
                  <a:srgbClr val="14804A"/>
                </a:solidFill>
                <a:latin typeface="Aptos"/>
              </a:rPr>
              <a:t>yhdistelmä</a:t>
            </a:r>
            <a:r>
              <a:rPr sz="1400" b="1" dirty="0">
                <a:solidFill>
                  <a:srgbClr val="14804A"/>
                </a:solidFill>
                <a:latin typeface="Aptos"/>
              </a:rPr>
              <a:t>: AI + </a:t>
            </a:r>
            <a:r>
              <a:rPr sz="1400" b="1" dirty="0" err="1">
                <a:solidFill>
                  <a:srgbClr val="14804A"/>
                </a:solidFill>
                <a:latin typeface="Aptos"/>
              </a:rPr>
              <a:t>oma</a:t>
            </a:r>
            <a:r>
              <a:rPr sz="1400" b="1" dirty="0">
                <a:solidFill>
                  <a:srgbClr val="14804A"/>
                </a:solidFill>
                <a:latin typeface="Aptos"/>
              </a:rPr>
              <a:t> </a:t>
            </a:r>
            <a:r>
              <a:rPr sz="1400" b="1" dirty="0" err="1">
                <a:solidFill>
                  <a:srgbClr val="14804A"/>
                </a:solidFill>
                <a:latin typeface="Aptos"/>
              </a:rPr>
              <a:t>asiantuntemus</a:t>
            </a:r>
            <a:endParaRPr sz="1400" b="1" dirty="0">
              <a:solidFill>
                <a:srgbClr val="14804A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0292"/>
          </a:xfrm>
          <a:prstGeom prst="rect">
            <a:avLst/>
          </a:prstGeom>
          <a:solidFill>
            <a:srgbClr val="B51F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30352" y="310896"/>
            <a:ext cx="10789920" cy="47548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300" b="1">
                <a:solidFill>
                  <a:srgbClr val="1B1B1F"/>
                </a:solidFill>
                <a:latin typeface="Aptos Display"/>
              </a:rPr>
              <a:t>Missä pienyrityksen arvo yleensä syntyy?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9496" y="832104"/>
            <a:ext cx="1088136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0" dirty="0" err="1">
                <a:solidFill>
                  <a:srgbClr val="6E6E73"/>
                </a:solidFill>
                <a:latin typeface="Aptos"/>
              </a:rPr>
              <a:t>Aloita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tehtävistä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,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joita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teet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usein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,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joissa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on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paljon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tekstiä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tai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joissa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ensimmäinen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luonnos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vie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aikaa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48288" y="6510528"/>
            <a:ext cx="27432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/>
            <a:r>
              <a:rPr sz="750" b="0">
                <a:solidFill>
                  <a:srgbClr val="6E6E73"/>
                </a:solidFill>
                <a:latin typeface="Aptos"/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83096"/>
            <a:ext cx="123444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670" b="1">
                <a:solidFill>
                  <a:srgbClr val="B51F2E"/>
                </a:solidFill>
                <a:latin typeface="Aptos"/>
              </a:rPr>
              <a:t>CREAMARKETING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74519" y="6483096"/>
            <a:ext cx="347472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670" b="0">
                <a:solidFill>
                  <a:srgbClr val="8A94A3"/>
                </a:solidFill>
                <a:latin typeface="Aptos"/>
              </a:rPr>
              <a:t>Karl-Johan Smeds  •  AI yrittäjälle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1417320"/>
            <a:ext cx="5166360" cy="1490472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D6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886968" y="1655064"/>
            <a:ext cx="438912" cy="438912"/>
          </a:xfrm>
          <a:prstGeom prst="ellipse">
            <a:avLst/>
          </a:prstGeom>
          <a:solidFill>
            <a:srgbClr val="F8E6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86968" y="1766797"/>
            <a:ext cx="438912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400" b="1">
                <a:solidFill>
                  <a:srgbClr val="B51F2E"/>
                </a:solidFill>
                <a:latin typeface="Aptos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90472" y="1645920"/>
            <a:ext cx="402336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1" dirty="0">
                <a:solidFill>
                  <a:srgbClr val="B51F2E"/>
                </a:solidFill>
                <a:latin typeface="Aptos"/>
              </a:rPr>
              <a:t>MYYNTI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90472" y="2075688"/>
            <a:ext cx="3977639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0">
                <a:solidFill>
                  <a:srgbClr val="1B1B1F"/>
                </a:solidFill>
                <a:latin typeface="Aptos"/>
              </a:rPr>
              <a:t>Tarjoukset, yhteydenotot, asiakaskohtaiset viestit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72200" y="1417320"/>
            <a:ext cx="5166360" cy="1490472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D6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6373368" y="1655064"/>
            <a:ext cx="438912" cy="438912"/>
          </a:xfrm>
          <a:prstGeom prst="ellipse">
            <a:avLst/>
          </a:prstGeom>
          <a:solidFill>
            <a:srgbClr val="EEE7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373368" y="1766797"/>
            <a:ext cx="438912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400" b="1">
                <a:solidFill>
                  <a:srgbClr val="7C3AED"/>
                </a:solidFill>
                <a:latin typeface="Aptos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76872" y="1645920"/>
            <a:ext cx="402336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1">
                <a:solidFill>
                  <a:srgbClr val="7C3AED"/>
                </a:solidFill>
                <a:latin typeface="Aptos"/>
              </a:rPr>
              <a:t>MARKKINOINTI &amp; WEB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76872" y="2075688"/>
            <a:ext cx="3977639" cy="49377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0">
                <a:solidFill>
                  <a:srgbClr val="1B1B1F"/>
                </a:solidFill>
                <a:latin typeface="Aptos"/>
              </a:rPr>
              <a:t>Sisältöideat, verkkosivut, kilpailija-analyysi, näkyvyys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3337560"/>
            <a:ext cx="5166360" cy="1490472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D6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886968" y="3575304"/>
            <a:ext cx="438912" cy="438912"/>
          </a:xfrm>
          <a:prstGeom prst="ellipse">
            <a:avLst/>
          </a:prstGeom>
          <a:solidFill>
            <a:srgbClr val="DDF7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86968" y="3687037"/>
            <a:ext cx="438912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400" b="1">
                <a:solidFill>
                  <a:srgbClr val="14804A"/>
                </a:solidFill>
                <a:latin typeface="Aptos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90472" y="3566160"/>
            <a:ext cx="402336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1">
                <a:solidFill>
                  <a:srgbClr val="14804A"/>
                </a:solidFill>
                <a:latin typeface="Aptos"/>
              </a:rPr>
              <a:t>ASIAKASPALVELU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90472" y="3995928"/>
            <a:ext cx="3977639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0">
                <a:solidFill>
                  <a:srgbClr val="1B1B1F"/>
                </a:solidFill>
                <a:latin typeface="Aptos"/>
              </a:rPr>
              <a:t>Vastauspohjat, FAQ, palautteiden yhteenveto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172200" y="3337560"/>
            <a:ext cx="5166360" cy="1490472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D6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6373368" y="3575304"/>
            <a:ext cx="438912" cy="438912"/>
          </a:xfrm>
          <a:prstGeom prst="ellipse">
            <a:avLst/>
          </a:prstGeom>
          <a:solidFill>
            <a:srgbClr val="FFF0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373368" y="3687037"/>
            <a:ext cx="438912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400" b="1">
                <a:solidFill>
                  <a:srgbClr val="B66A00"/>
                </a:solidFill>
                <a:latin typeface="Aptos"/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976872" y="3566160"/>
            <a:ext cx="402336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1">
                <a:solidFill>
                  <a:srgbClr val="B66A00"/>
                </a:solidFill>
                <a:latin typeface="Aptos"/>
              </a:rPr>
              <a:t>HALLINTO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976872" y="3995928"/>
            <a:ext cx="3977639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0">
                <a:solidFill>
                  <a:srgbClr val="1B1B1F"/>
                </a:solidFill>
                <a:latin typeface="Aptos"/>
              </a:rPr>
              <a:t>Muistiot, ohjeet, raportit, tiedostojen analyysi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68680" y="5532120"/>
            <a:ext cx="1051560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400" b="1">
                <a:solidFill>
                  <a:srgbClr val="1B1B1F"/>
                </a:solidFill>
                <a:latin typeface="Aptos"/>
              </a:rPr>
              <a:t>Nyrkkisääntö: jos tehtävä toistuu viikoittain, testaa voiko AI tehdä 50–80 % valmistelusta.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0292"/>
          </a:xfrm>
          <a:prstGeom prst="rect">
            <a:avLst/>
          </a:prstGeom>
          <a:solidFill>
            <a:srgbClr val="B51F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30352" y="310896"/>
            <a:ext cx="10789920" cy="47548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300" b="1" dirty="0">
                <a:solidFill>
                  <a:srgbClr val="1B1B1F"/>
                </a:solidFill>
                <a:latin typeface="Aptos Display"/>
              </a:rPr>
              <a:t>12 </a:t>
            </a:r>
            <a:r>
              <a:rPr sz="2300" b="1" dirty="0" err="1">
                <a:solidFill>
                  <a:srgbClr val="1B1B1F"/>
                </a:solidFill>
                <a:latin typeface="Aptos Display"/>
              </a:rPr>
              <a:t>konkreettista</a:t>
            </a:r>
            <a:r>
              <a:rPr sz="2300" b="1" dirty="0">
                <a:solidFill>
                  <a:srgbClr val="1B1B1F"/>
                </a:solidFill>
                <a:latin typeface="Aptos Display"/>
              </a:rPr>
              <a:t> </a:t>
            </a:r>
            <a:r>
              <a:rPr sz="2300" b="1" dirty="0" err="1">
                <a:solidFill>
                  <a:srgbClr val="1B1B1F"/>
                </a:solidFill>
                <a:latin typeface="Aptos Display"/>
              </a:rPr>
              <a:t>käyttökohdetta</a:t>
            </a:r>
            <a:r>
              <a:rPr sz="2300" b="1" dirty="0">
                <a:solidFill>
                  <a:srgbClr val="1B1B1F"/>
                </a:solidFill>
                <a:latin typeface="Aptos Display"/>
              </a:rPr>
              <a:t> – </a:t>
            </a:r>
            <a:r>
              <a:rPr sz="2300" b="1" dirty="0" err="1">
                <a:solidFill>
                  <a:srgbClr val="1B1B1F"/>
                </a:solidFill>
                <a:latin typeface="Aptos Display"/>
              </a:rPr>
              <a:t>päivitetty</a:t>
            </a:r>
            <a:endParaRPr sz="2300" b="1" dirty="0">
              <a:solidFill>
                <a:srgbClr val="1B1B1F"/>
              </a:solidFill>
              <a:latin typeface="Aptos Display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9496" y="832104"/>
            <a:ext cx="1088136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0" dirty="0" err="1">
                <a:solidFill>
                  <a:srgbClr val="6E6E73"/>
                </a:solidFill>
                <a:latin typeface="Aptos"/>
              </a:rPr>
              <a:t>Valitse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yksi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,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jossa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aineisto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on jo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olemassa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ja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lopputulos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on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helppo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tarkistaa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48288" y="6510528"/>
            <a:ext cx="27432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/>
            <a:r>
              <a:rPr sz="750" b="0">
                <a:solidFill>
                  <a:srgbClr val="6E6E73"/>
                </a:solidFill>
                <a:latin typeface="Aptos"/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83096"/>
            <a:ext cx="123444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670" b="1">
                <a:solidFill>
                  <a:srgbClr val="B51F2E"/>
                </a:solidFill>
                <a:latin typeface="Aptos"/>
              </a:rPr>
              <a:t>CREAMARKETING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74519" y="6483096"/>
            <a:ext cx="347472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670" b="0">
                <a:solidFill>
                  <a:srgbClr val="8A94A3"/>
                </a:solidFill>
                <a:latin typeface="Aptos"/>
              </a:rPr>
              <a:t>Karl-Johan Smeds  •  AI yrittäjälle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" y="1325880"/>
            <a:ext cx="3493008" cy="795528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D6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749808" y="1490472"/>
            <a:ext cx="310896" cy="310896"/>
          </a:xfrm>
          <a:prstGeom prst="ellipse">
            <a:avLst/>
          </a:prstGeom>
          <a:solidFill>
            <a:srgbClr val="F8E6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49808" y="1499616"/>
            <a:ext cx="310896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850" b="1">
                <a:solidFill>
                  <a:srgbClr val="B51F2E"/>
                </a:solidFill>
                <a:latin typeface="Aptos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88720" y="1508760"/>
            <a:ext cx="269748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1" dirty="0" err="1">
                <a:solidFill>
                  <a:srgbClr val="1B1B1F"/>
                </a:solidFill>
                <a:latin typeface="Aptos"/>
              </a:rPr>
              <a:t>Asiakassähköpostin</a:t>
            </a:r>
            <a:r>
              <a:rPr sz="1400" b="1" dirty="0">
                <a:solidFill>
                  <a:srgbClr val="1B1B1F"/>
                </a:solidFill>
                <a:latin typeface="Aptos"/>
              </a:rPr>
              <a:t> </a:t>
            </a:r>
            <a:r>
              <a:rPr sz="1400" b="1" dirty="0" err="1">
                <a:solidFill>
                  <a:srgbClr val="1B1B1F"/>
                </a:solidFill>
                <a:latin typeface="Aptos"/>
              </a:rPr>
              <a:t>luonnos</a:t>
            </a:r>
            <a:endParaRPr sz="1400" b="1" dirty="0">
              <a:solidFill>
                <a:srgbClr val="1B1B1F"/>
              </a:solidFill>
              <a:latin typeface="Apto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416552" y="1325880"/>
            <a:ext cx="3493008" cy="795528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D6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4572000" y="1490472"/>
            <a:ext cx="310896" cy="310896"/>
          </a:xfrm>
          <a:prstGeom prst="ellipse">
            <a:avLst/>
          </a:prstGeom>
          <a:solidFill>
            <a:srgbClr val="F8E6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572000" y="1499616"/>
            <a:ext cx="310896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850" b="1">
                <a:solidFill>
                  <a:srgbClr val="B51F2E"/>
                </a:solidFill>
                <a:latin typeface="Aptos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10912" y="1508760"/>
            <a:ext cx="269748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1">
                <a:solidFill>
                  <a:srgbClr val="1B1B1F"/>
                </a:solidFill>
                <a:latin typeface="Aptos"/>
              </a:rPr>
              <a:t>Tarjouksen rakenne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38744" y="1325880"/>
            <a:ext cx="3493008" cy="795528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D6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8394192" y="1490472"/>
            <a:ext cx="310896" cy="310896"/>
          </a:xfrm>
          <a:prstGeom prst="ellipse">
            <a:avLst/>
          </a:prstGeom>
          <a:solidFill>
            <a:srgbClr val="F8E6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394192" y="1499616"/>
            <a:ext cx="310896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850" b="1">
                <a:solidFill>
                  <a:srgbClr val="B51F2E"/>
                </a:solidFill>
                <a:latin typeface="Aptos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33104" y="1508760"/>
            <a:ext cx="269748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1">
                <a:solidFill>
                  <a:srgbClr val="1B1B1F"/>
                </a:solidFill>
                <a:latin typeface="Aptos"/>
              </a:rPr>
              <a:t>Myyntitapaamisen valmistelu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94360" y="2404872"/>
            <a:ext cx="3493008" cy="795528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D6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749808" y="2569464"/>
            <a:ext cx="310896" cy="310896"/>
          </a:xfrm>
          <a:prstGeom prst="ellipse">
            <a:avLst/>
          </a:prstGeom>
          <a:solidFill>
            <a:srgbClr val="EEE7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49808" y="2578608"/>
            <a:ext cx="310896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850" b="1">
                <a:solidFill>
                  <a:srgbClr val="7C3AED"/>
                </a:solidFill>
                <a:latin typeface="Aptos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88720" y="2587752"/>
            <a:ext cx="269748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1">
                <a:solidFill>
                  <a:srgbClr val="1B1B1F"/>
                </a:solidFill>
                <a:latin typeface="Aptos"/>
              </a:rPr>
              <a:t>Verkkosivun nykytila-analyysi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416552" y="2404872"/>
            <a:ext cx="3493008" cy="795528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D6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4572000" y="2569464"/>
            <a:ext cx="310896" cy="310896"/>
          </a:xfrm>
          <a:prstGeom prst="ellipse">
            <a:avLst/>
          </a:prstGeom>
          <a:solidFill>
            <a:srgbClr val="EEE7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4572000" y="2578608"/>
            <a:ext cx="310896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850" b="1">
                <a:solidFill>
                  <a:srgbClr val="7C3AED"/>
                </a:solidFill>
                <a:latin typeface="Aptos"/>
              </a:rPr>
              <a:t>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010912" y="2587752"/>
            <a:ext cx="269748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1">
                <a:solidFill>
                  <a:srgbClr val="1B1B1F"/>
                </a:solidFill>
                <a:latin typeface="Aptos"/>
              </a:rPr>
              <a:t>Kilpailija-analyysi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238744" y="2404872"/>
            <a:ext cx="3493008" cy="795528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D6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Oval 28"/>
          <p:cNvSpPr/>
          <p:nvPr/>
        </p:nvSpPr>
        <p:spPr>
          <a:xfrm>
            <a:off x="8394192" y="2569464"/>
            <a:ext cx="310896" cy="310896"/>
          </a:xfrm>
          <a:prstGeom prst="ellipse">
            <a:avLst/>
          </a:prstGeom>
          <a:solidFill>
            <a:srgbClr val="EEE7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8394192" y="2578608"/>
            <a:ext cx="310896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850" b="1">
                <a:solidFill>
                  <a:srgbClr val="7C3AED"/>
                </a:solidFill>
                <a:latin typeface="Aptos"/>
              </a:rPr>
              <a:t>6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833104" y="2587752"/>
            <a:ext cx="269748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1">
                <a:solidFill>
                  <a:srgbClr val="1B1B1F"/>
                </a:solidFill>
                <a:latin typeface="Aptos"/>
              </a:rPr>
              <a:t>Sisältöideat &amp; someversiot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94360" y="3483863"/>
            <a:ext cx="3493008" cy="795528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D6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Oval 32"/>
          <p:cNvSpPr/>
          <p:nvPr/>
        </p:nvSpPr>
        <p:spPr>
          <a:xfrm>
            <a:off x="749808" y="3648456"/>
            <a:ext cx="310896" cy="310896"/>
          </a:xfrm>
          <a:prstGeom prst="ellipse">
            <a:avLst/>
          </a:prstGeom>
          <a:solidFill>
            <a:srgbClr val="DDF7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749808" y="3657599"/>
            <a:ext cx="310896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850" b="1">
                <a:solidFill>
                  <a:srgbClr val="14804A"/>
                </a:solidFill>
                <a:latin typeface="Aptos"/>
              </a:rPr>
              <a:t>7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88720" y="3666744"/>
            <a:ext cx="269748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1">
                <a:solidFill>
                  <a:srgbClr val="1B1B1F"/>
                </a:solidFill>
                <a:latin typeface="Aptos"/>
              </a:rPr>
              <a:t>FAQ &amp; vastauspohjat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4416552" y="3483863"/>
            <a:ext cx="3493008" cy="795528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D6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Oval 36"/>
          <p:cNvSpPr/>
          <p:nvPr/>
        </p:nvSpPr>
        <p:spPr>
          <a:xfrm>
            <a:off x="4572000" y="3648456"/>
            <a:ext cx="310896" cy="310896"/>
          </a:xfrm>
          <a:prstGeom prst="ellipse">
            <a:avLst/>
          </a:prstGeom>
          <a:solidFill>
            <a:srgbClr val="DDF7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4572000" y="3657599"/>
            <a:ext cx="310896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850" b="1">
                <a:solidFill>
                  <a:srgbClr val="14804A"/>
                </a:solidFill>
                <a:latin typeface="Aptos"/>
              </a:rPr>
              <a:t>8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010912" y="3666744"/>
            <a:ext cx="269748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1">
                <a:solidFill>
                  <a:srgbClr val="1B1B1F"/>
                </a:solidFill>
                <a:latin typeface="Aptos"/>
              </a:rPr>
              <a:t>Asiakaspalautteen teemat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8238744" y="3483863"/>
            <a:ext cx="3493008" cy="795528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D6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Oval 40"/>
          <p:cNvSpPr/>
          <p:nvPr/>
        </p:nvSpPr>
        <p:spPr>
          <a:xfrm>
            <a:off x="8394192" y="3648456"/>
            <a:ext cx="310896" cy="310896"/>
          </a:xfrm>
          <a:prstGeom prst="ellipse">
            <a:avLst/>
          </a:prstGeom>
          <a:solidFill>
            <a:srgbClr val="DDF7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8394192" y="3657599"/>
            <a:ext cx="310896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850" b="1">
                <a:solidFill>
                  <a:srgbClr val="14804A"/>
                </a:solidFill>
                <a:latin typeface="Aptos"/>
              </a:rPr>
              <a:t>9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833104" y="3666744"/>
            <a:ext cx="269748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1">
                <a:solidFill>
                  <a:srgbClr val="1B1B1F"/>
                </a:solidFill>
                <a:latin typeface="Aptos"/>
              </a:rPr>
              <a:t>Kokousmuistio → tehtävät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594360" y="4562856"/>
            <a:ext cx="3493008" cy="795528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D6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Oval 44"/>
          <p:cNvSpPr/>
          <p:nvPr/>
        </p:nvSpPr>
        <p:spPr>
          <a:xfrm>
            <a:off x="749808" y="4727448"/>
            <a:ext cx="310896" cy="310896"/>
          </a:xfrm>
          <a:prstGeom prst="ellipse">
            <a:avLst/>
          </a:prstGeom>
          <a:solidFill>
            <a:srgbClr val="FFF0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749808" y="4736592"/>
            <a:ext cx="310896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850" b="1">
                <a:solidFill>
                  <a:srgbClr val="B66A00"/>
                </a:solidFill>
                <a:latin typeface="Aptos"/>
              </a:rPr>
              <a:t>10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188720" y="4745736"/>
            <a:ext cx="269748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1">
                <a:solidFill>
                  <a:srgbClr val="1B1B1F"/>
                </a:solidFill>
                <a:latin typeface="Aptos"/>
              </a:rPr>
              <a:t>Ohje → checklist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4416552" y="4562856"/>
            <a:ext cx="3493008" cy="795528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D6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Oval 48"/>
          <p:cNvSpPr/>
          <p:nvPr/>
        </p:nvSpPr>
        <p:spPr>
          <a:xfrm>
            <a:off x="4572000" y="4727448"/>
            <a:ext cx="310896" cy="310896"/>
          </a:xfrm>
          <a:prstGeom prst="ellipse">
            <a:avLst/>
          </a:prstGeom>
          <a:solidFill>
            <a:srgbClr val="FFF0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4572000" y="4736592"/>
            <a:ext cx="310896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850" b="1">
                <a:solidFill>
                  <a:srgbClr val="B66A00"/>
                </a:solidFill>
                <a:latin typeface="Aptos"/>
              </a:rPr>
              <a:t>11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010912" y="4745736"/>
            <a:ext cx="269748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1">
                <a:solidFill>
                  <a:srgbClr val="1B1B1F"/>
                </a:solidFill>
                <a:latin typeface="Aptos"/>
              </a:rPr>
              <a:t>PDF/taulukko → havainnot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8238744" y="4562856"/>
            <a:ext cx="3493008" cy="795528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D6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Oval 52"/>
          <p:cNvSpPr/>
          <p:nvPr/>
        </p:nvSpPr>
        <p:spPr>
          <a:xfrm>
            <a:off x="8394192" y="4727448"/>
            <a:ext cx="310896" cy="310896"/>
          </a:xfrm>
          <a:prstGeom prst="ellipse">
            <a:avLst/>
          </a:prstGeom>
          <a:solidFill>
            <a:srgbClr val="FFF0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TextBox 53"/>
          <p:cNvSpPr txBox="1"/>
          <p:nvPr/>
        </p:nvSpPr>
        <p:spPr>
          <a:xfrm>
            <a:off x="8394192" y="4736592"/>
            <a:ext cx="310896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850" b="1">
                <a:solidFill>
                  <a:srgbClr val="B66A00"/>
                </a:solidFill>
                <a:latin typeface="Aptos"/>
              </a:rPr>
              <a:t>12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833104" y="4745736"/>
            <a:ext cx="269748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1">
                <a:solidFill>
                  <a:srgbClr val="1B1B1F"/>
                </a:solidFill>
                <a:latin typeface="Aptos"/>
              </a:rPr>
              <a:t>Työpäivän priorisointi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68680" y="5806440"/>
            <a:ext cx="10424160" cy="24006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200" b="1" dirty="0" err="1">
                <a:solidFill>
                  <a:srgbClr val="1B1B1F"/>
                </a:solidFill>
                <a:latin typeface="Aptos"/>
              </a:rPr>
              <a:t>Vinkki</a:t>
            </a:r>
            <a:r>
              <a:rPr sz="1200" b="1" dirty="0">
                <a:solidFill>
                  <a:srgbClr val="1B1B1F"/>
                </a:solidFill>
                <a:latin typeface="Aptos"/>
              </a:rPr>
              <a:t>: </a:t>
            </a:r>
            <a:r>
              <a:rPr lang="en-GB" sz="1200" b="1" dirty="0">
                <a:solidFill>
                  <a:srgbClr val="1B1B1F"/>
                </a:solidFill>
                <a:latin typeface="Aptos"/>
              </a:rPr>
              <a:t>a</a:t>
            </a:r>
            <a:r>
              <a:rPr sz="1200" b="1" dirty="0" err="1">
                <a:solidFill>
                  <a:srgbClr val="1B1B1F"/>
                </a:solidFill>
                <a:latin typeface="Aptos"/>
              </a:rPr>
              <a:t>loita</a:t>
            </a:r>
            <a:r>
              <a:rPr sz="1200" b="1" dirty="0">
                <a:solidFill>
                  <a:srgbClr val="1B1B1F"/>
                </a:solidFill>
                <a:latin typeface="Aptos"/>
              </a:rPr>
              <a:t> “</a:t>
            </a:r>
            <a:r>
              <a:rPr sz="1200" b="1" dirty="0" err="1">
                <a:solidFill>
                  <a:srgbClr val="1B1B1F"/>
                </a:solidFill>
                <a:latin typeface="Aptos"/>
              </a:rPr>
              <a:t>mikä</a:t>
            </a:r>
            <a:r>
              <a:rPr sz="1200" b="1" dirty="0">
                <a:solidFill>
                  <a:srgbClr val="1B1B1F"/>
                </a:solidFill>
                <a:latin typeface="Aptos"/>
              </a:rPr>
              <a:t> vie </a:t>
            </a:r>
            <a:r>
              <a:rPr sz="1200" b="1" dirty="0" err="1">
                <a:solidFill>
                  <a:srgbClr val="1B1B1F"/>
                </a:solidFill>
                <a:latin typeface="Aptos"/>
              </a:rPr>
              <a:t>minulta</a:t>
            </a:r>
            <a:r>
              <a:rPr sz="1200" b="1" dirty="0">
                <a:solidFill>
                  <a:srgbClr val="1B1B1F"/>
                </a:solidFill>
                <a:latin typeface="Aptos"/>
              </a:rPr>
              <a:t> </a:t>
            </a:r>
            <a:r>
              <a:rPr sz="1200" b="1" dirty="0" err="1">
                <a:solidFill>
                  <a:srgbClr val="1B1B1F"/>
                </a:solidFill>
                <a:latin typeface="Aptos"/>
              </a:rPr>
              <a:t>turhaan</a:t>
            </a:r>
            <a:r>
              <a:rPr sz="1200" b="1" dirty="0">
                <a:solidFill>
                  <a:srgbClr val="1B1B1F"/>
                </a:solidFill>
                <a:latin typeface="Aptos"/>
              </a:rPr>
              <a:t> </a:t>
            </a:r>
            <a:r>
              <a:rPr sz="1200" b="1" dirty="0" err="1">
                <a:solidFill>
                  <a:srgbClr val="1B1B1F"/>
                </a:solidFill>
                <a:latin typeface="Aptos"/>
              </a:rPr>
              <a:t>aikaa</a:t>
            </a:r>
            <a:r>
              <a:rPr sz="1200" b="1" dirty="0">
                <a:solidFill>
                  <a:srgbClr val="1B1B1F"/>
                </a:solidFill>
                <a:latin typeface="Aptos"/>
              </a:rPr>
              <a:t> </a:t>
            </a:r>
            <a:r>
              <a:rPr sz="1200" b="1" dirty="0" err="1">
                <a:solidFill>
                  <a:srgbClr val="1B1B1F"/>
                </a:solidFill>
                <a:latin typeface="Aptos"/>
              </a:rPr>
              <a:t>joka</a:t>
            </a:r>
            <a:r>
              <a:rPr sz="1200" b="1" dirty="0">
                <a:solidFill>
                  <a:srgbClr val="1B1B1F"/>
                </a:solidFill>
                <a:latin typeface="Aptos"/>
              </a:rPr>
              <a:t> </a:t>
            </a:r>
            <a:r>
              <a:rPr sz="1200" b="1" dirty="0" err="1">
                <a:solidFill>
                  <a:srgbClr val="1B1B1F"/>
                </a:solidFill>
                <a:latin typeface="Aptos"/>
              </a:rPr>
              <a:t>viikko</a:t>
            </a:r>
            <a:r>
              <a:rPr sz="1200" b="1" dirty="0">
                <a:solidFill>
                  <a:srgbClr val="1B1B1F"/>
                </a:solidFill>
                <a:latin typeface="Aptos"/>
              </a:rPr>
              <a:t>?”</a:t>
            </a:r>
            <a:r>
              <a:rPr lang="en-GB" sz="1200" b="1" dirty="0">
                <a:solidFill>
                  <a:srgbClr val="1B1B1F"/>
                </a:solidFill>
                <a:latin typeface="Aptos"/>
              </a:rPr>
              <a:t> -&gt; </a:t>
            </a:r>
            <a:r>
              <a:rPr lang="en-GB" sz="1200" b="1" dirty="0" err="1">
                <a:solidFill>
                  <a:srgbClr val="1B1B1F"/>
                </a:solidFill>
                <a:latin typeface="Aptos"/>
              </a:rPr>
              <a:t>Listaa</a:t>
            </a:r>
            <a:r>
              <a:rPr lang="en-GB" sz="1200" b="1" dirty="0">
                <a:solidFill>
                  <a:srgbClr val="1B1B1F"/>
                </a:solidFill>
                <a:latin typeface="Aptos"/>
              </a:rPr>
              <a:t> </a:t>
            </a:r>
            <a:r>
              <a:rPr lang="en-GB" sz="1200" b="1" dirty="0" err="1">
                <a:solidFill>
                  <a:srgbClr val="1B1B1F"/>
                </a:solidFill>
                <a:latin typeface="Aptos"/>
              </a:rPr>
              <a:t>työtehtävät</a:t>
            </a:r>
            <a:r>
              <a:rPr lang="en-GB" sz="1200" b="1" dirty="0">
                <a:solidFill>
                  <a:srgbClr val="1B1B1F"/>
                </a:solidFill>
                <a:latin typeface="Aptos"/>
              </a:rPr>
              <a:t> -&gt; Vert. “Spotify playlist”</a:t>
            </a:r>
            <a:endParaRPr sz="1200" b="1" dirty="0">
              <a:solidFill>
                <a:srgbClr val="1B1B1F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0292"/>
          </a:xfrm>
          <a:prstGeom prst="rect">
            <a:avLst/>
          </a:prstGeom>
          <a:solidFill>
            <a:srgbClr val="B51F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30352" y="310896"/>
            <a:ext cx="10789920" cy="47548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300" b="1">
                <a:solidFill>
                  <a:srgbClr val="1B1B1F"/>
                </a:solidFill>
                <a:latin typeface="Aptos Display"/>
              </a:rPr>
              <a:t>Uusi käytännön harjoitus: verkkosivun 20 min AI-tarkastus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9496" y="832104"/>
            <a:ext cx="1088136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0" dirty="0">
                <a:solidFill>
                  <a:srgbClr val="6E6E73"/>
                </a:solidFill>
                <a:latin typeface="Aptos"/>
              </a:rPr>
              <a:t>AI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voi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toimia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ulkopuolisena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“</a:t>
            </a:r>
            <a:r>
              <a:rPr sz="1400" b="1" dirty="0" err="1">
                <a:solidFill>
                  <a:srgbClr val="6E6E73"/>
                </a:solidFill>
                <a:latin typeface="Aptos"/>
              </a:rPr>
              <a:t>toisena</a:t>
            </a:r>
            <a:r>
              <a:rPr sz="1400" b="1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1" dirty="0" err="1">
                <a:solidFill>
                  <a:srgbClr val="6E6E73"/>
                </a:solidFill>
                <a:latin typeface="Aptos"/>
              </a:rPr>
              <a:t>silmäparina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” –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kun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annat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sille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oikean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tehtävän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48288" y="6510528"/>
            <a:ext cx="27432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/>
            <a:r>
              <a:rPr sz="750" b="0">
                <a:solidFill>
                  <a:srgbClr val="6E6E73"/>
                </a:solidFill>
                <a:latin typeface="Aptos"/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83096"/>
            <a:ext cx="123444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670" b="1">
                <a:solidFill>
                  <a:srgbClr val="B51F2E"/>
                </a:solidFill>
                <a:latin typeface="Aptos"/>
              </a:rPr>
              <a:t>CREAMARKETING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74519" y="6483096"/>
            <a:ext cx="347472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670" b="0">
                <a:solidFill>
                  <a:srgbClr val="8A94A3"/>
                </a:solidFill>
                <a:latin typeface="Aptos"/>
              </a:rPr>
              <a:t>Karl-Johan Smeds  •  AI yrittäjälle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1371600"/>
            <a:ext cx="4892040" cy="4526280"/>
          </a:xfrm>
          <a:prstGeom prst="roundRect">
            <a:avLst/>
          </a:prstGeom>
          <a:solidFill>
            <a:srgbClr val="F8FAFC"/>
          </a:solidFill>
          <a:ln w="7620">
            <a:solidFill>
              <a:srgbClr val="D6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32688" y="1664208"/>
            <a:ext cx="4297680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1" dirty="0" err="1">
                <a:solidFill>
                  <a:srgbClr val="1B1B1F"/>
                </a:solidFill>
                <a:latin typeface="Aptos"/>
              </a:rPr>
              <a:t>Pyydä</a:t>
            </a:r>
            <a:r>
              <a:rPr sz="1400" b="1" dirty="0">
                <a:solidFill>
                  <a:srgbClr val="1B1B1F"/>
                </a:solidFill>
                <a:latin typeface="Aptos"/>
              </a:rPr>
              <a:t> </a:t>
            </a:r>
            <a:r>
              <a:rPr sz="1400" b="1" dirty="0" err="1">
                <a:solidFill>
                  <a:srgbClr val="1B1B1F"/>
                </a:solidFill>
                <a:latin typeface="Aptos"/>
              </a:rPr>
              <a:t>AI:ta</a:t>
            </a:r>
            <a:r>
              <a:rPr sz="1400" b="1" dirty="0">
                <a:solidFill>
                  <a:srgbClr val="1B1B1F"/>
                </a:solidFill>
                <a:latin typeface="Aptos"/>
              </a:rPr>
              <a:t> </a:t>
            </a:r>
            <a:r>
              <a:rPr sz="1400" b="1" dirty="0" err="1">
                <a:solidFill>
                  <a:srgbClr val="1B1B1F"/>
                </a:solidFill>
                <a:latin typeface="Aptos"/>
              </a:rPr>
              <a:t>arvioimaan</a:t>
            </a:r>
            <a:r>
              <a:rPr sz="1400" b="1" dirty="0">
                <a:solidFill>
                  <a:srgbClr val="1B1B1F"/>
                </a:solidFill>
                <a:latin typeface="Aptos"/>
              </a:rPr>
              <a:t> </a:t>
            </a:r>
            <a:r>
              <a:rPr sz="1400" b="1" dirty="0" err="1">
                <a:solidFill>
                  <a:srgbClr val="1B1B1F"/>
                </a:solidFill>
                <a:latin typeface="Aptos"/>
              </a:rPr>
              <a:t>esimerkiksi</a:t>
            </a:r>
            <a:r>
              <a:rPr sz="1400" b="1" dirty="0">
                <a:solidFill>
                  <a:srgbClr val="1B1B1F"/>
                </a:solidFill>
                <a:latin typeface="Aptos"/>
              </a:rPr>
              <a:t>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2688" y="2176272"/>
            <a:ext cx="228600" cy="2286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350" b="1">
                <a:solidFill>
                  <a:srgbClr val="B51F2E"/>
                </a:solidFill>
                <a:latin typeface="Aptos"/>
              </a:rPr>
              <a:t>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88720" y="2176272"/>
            <a:ext cx="3995928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0">
                <a:solidFill>
                  <a:srgbClr val="1B1B1F"/>
                </a:solidFill>
                <a:latin typeface="Aptos"/>
              </a:rPr>
              <a:t>Ymmärtääkö 10 sekunnissa mitä yritys myy?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2688" y="2615184"/>
            <a:ext cx="228600" cy="2286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350" b="1">
                <a:solidFill>
                  <a:srgbClr val="B51F2E"/>
                </a:solidFill>
                <a:latin typeface="Aptos"/>
              </a:rPr>
              <a:t>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88720" y="2615184"/>
            <a:ext cx="3995928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0">
                <a:solidFill>
                  <a:srgbClr val="1B1B1F"/>
                </a:solidFill>
                <a:latin typeface="Aptos"/>
              </a:rPr>
              <a:t>Kenelle palvelu on tarkoitettu?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32688" y="3054096"/>
            <a:ext cx="228600" cy="2286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350" b="1">
                <a:solidFill>
                  <a:srgbClr val="B51F2E"/>
                </a:solidFill>
                <a:latin typeface="Aptos"/>
              </a:rPr>
              <a:t>✓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88720" y="3054096"/>
            <a:ext cx="3995928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0">
                <a:solidFill>
                  <a:srgbClr val="1B1B1F"/>
                </a:solidFill>
                <a:latin typeface="Aptos"/>
              </a:rPr>
              <a:t>Mikä erottaa yrityksen kilpailijoista?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32688" y="3493008"/>
            <a:ext cx="228600" cy="2286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350" b="1">
                <a:solidFill>
                  <a:srgbClr val="B51F2E"/>
                </a:solidFill>
                <a:latin typeface="Aptos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88720" y="3493008"/>
            <a:ext cx="3995928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0">
                <a:solidFill>
                  <a:srgbClr val="1B1B1F"/>
                </a:solidFill>
                <a:latin typeface="Aptos"/>
              </a:rPr>
              <a:t>Löytyykö selkeä seuraava askel / CTA?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32688" y="3931920"/>
            <a:ext cx="228600" cy="2286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350" b="1">
                <a:solidFill>
                  <a:srgbClr val="B51F2E"/>
                </a:solidFill>
                <a:latin typeface="Aptos"/>
              </a:rPr>
              <a:t>✓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88720" y="3931920"/>
            <a:ext cx="3995928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0">
                <a:solidFill>
                  <a:srgbClr val="1B1B1F"/>
                </a:solidFill>
                <a:latin typeface="Aptos"/>
              </a:rPr>
              <a:t>Mihin asiakkaan kysymyksiin sivu ei vastaa?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2688" y="4370831"/>
            <a:ext cx="228600" cy="2286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350" b="1">
                <a:solidFill>
                  <a:srgbClr val="B51F2E"/>
                </a:solidFill>
                <a:latin typeface="Aptos"/>
              </a:rPr>
              <a:t>✓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88720" y="4370831"/>
            <a:ext cx="3995928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0">
                <a:solidFill>
                  <a:srgbClr val="1B1B1F"/>
                </a:solidFill>
                <a:latin typeface="Aptos"/>
              </a:rPr>
              <a:t>Mitä pitäisi lisätä Googlea ja AI-hakuja varten?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806440" y="1371600"/>
            <a:ext cx="5687568" cy="4526280"/>
          </a:xfrm>
          <a:prstGeom prst="roundRect">
            <a:avLst/>
          </a:prstGeom>
          <a:solidFill>
            <a:srgbClr val="1919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126480" y="1664208"/>
            <a:ext cx="182880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1" dirty="0">
                <a:solidFill>
                  <a:srgbClr val="9DC1FF"/>
                </a:solidFill>
                <a:latin typeface="Aptos"/>
              </a:rPr>
              <a:t>VALMIS PROMPTI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126480" y="2103120"/>
            <a:ext cx="5047488" cy="1348061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0">
                <a:solidFill>
                  <a:srgbClr val="FFFFFF"/>
                </a:solidFill>
                <a:latin typeface="Aptos"/>
              </a:rPr>
              <a:t>“Toimi pienen yrityksen verkkosivujen asiantuntijana. Arvioi tämä sivu asiakkaan näkökulmasta. Kerro 1) mikä on heti selkeää, 2) mikä jää epäselväksi, 3) mitkä 5 muutosta parantaisivat luottamusta ja yhteydenottoja, 4) mitkä kysymykset asiakkaalla jäävät ilman vastausta. Priorisoi ehdotukset vaikutus / työmäärä -periaatteella.”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126480" y="4892040"/>
            <a:ext cx="4709160" cy="5943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050" b="0">
                <a:solidFill>
                  <a:srgbClr val="C8D2E0"/>
                </a:solidFill>
                <a:latin typeface="Aptos"/>
              </a:rPr>
              <a:t>+ Lisää mukaan URL, palvelukuvaus tai sivun teksti.
+ Pyydä AI:ta perustelemaan jokainen muutos.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0292"/>
          </a:xfrm>
          <a:prstGeom prst="rect">
            <a:avLst/>
          </a:prstGeom>
          <a:solidFill>
            <a:srgbClr val="B51F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30352" y="310896"/>
            <a:ext cx="10789920" cy="47548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300" b="1">
                <a:solidFill>
                  <a:srgbClr val="1B1B1F"/>
                </a:solidFill>
                <a:latin typeface="Aptos Display"/>
              </a:rPr>
              <a:t>Kilpailija-analyysi: älä kysy “kuka on paras?”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9496" y="832104"/>
            <a:ext cx="1088136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0">
                <a:solidFill>
                  <a:srgbClr val="6E6E73"/>
                </a:solidFill>
                <a:latin typeface="Aptos"/>
              </a:rPr>
              <a:t>Parempi kysymys on: missä asiakkaan tarpeessa kilpailijoiden välillä on aukko?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48288" y="6510528"/>
            <a:ext cx="27432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/>
            <a:r>
              <a:rPr sz="750" b="0">
                <a:solidFill>
                  <a:srgbClr val="6E6E73"/>
                </a:solidFill>
                <a:latin typeface="Aptos"/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83096"/>
            <a:ext cx="123444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670" b="1">
                <a:solidFill>
                  <a:srgbClr val="B51F2E"/>
                </a:solidFill>
                <a:latin typeface="Aptos"/>
              </a:rPr>
              <a:t>CREAMARKETING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74519" y="6483096"/>
            <a:ext cx="347472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670" b="0">
                <a:solidFill>
                  <a:srgbClr val="8A94A3"/>
                </a:solidFill>
                <a:latin typeface="Aptos"/>
              </a:rPr>
              <a:t>Karl-Johan Smeds  •  AI yrittäjälle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389888"/>
            <a:ext cx="3401568" cy="182880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6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804671" y="1554480"/>
            <a:ext cx="329184" cy="329184"/>
          </a:xfrm>
          <a:prstGeom prst="ellipse">
            <a:avLst/>
          </a:prstGeom>
          <a:solidFill>
            <a:srgbClr val="F8E6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04671" y="1611350"/>
            <a:ext cx="329184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400" b="1">
                <a:solidFill>
                  <a:srgbClr val="B51F2E"/>
                </a:solidFill>
                <a:latin typeface="Aptos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61872" y="1554480"/>
            <a:ext cx="2596896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1" dirty="0">
                <a:solidFill>
                  <a:srgbClr val="1B1B1F"/>
                </a:solidFill>
                <a:latin typeface="Aptos"/>
              </a:rPr>
              <a:t>1. </a:t>
            </a:r>
            <a:r>
              <a:rPr sz="1400" b="1" dirty="0" err="1">
                <a:solidFill>
                  <a:srgbClr val="1B1B1F"/>
                </a:solidFill>
                <a:latin typeface="Aptos"/>
              </a:rPr>
              <a:t>Kerää</a:t>
            </a:r>
            <a:endParaRPr sz="1400" b="1" dirty="0">
              <a:solidFill>
                <a:srgbClr val="1B1B1F"/>
              </a:solidFill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59536" y="1965960"/>
            <a:ext cx="2962656" cy="701731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0">
                <a:solidFill>
                  <a:srgbClr val="6E6E73"/>
                </a:solidFill>
                <a:latin typeface="Aptos"/>
              </a:rPr>
              <a:t>Oma sivu + 2–3 kilpailijan sivua. Palvelut, hinnat, lupaukset, referenssit, FAQ.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89120" y="1389888"/>
            <a:ext cx="3401568" cy="182880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6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4553712" y="1554480"/>
            <a:ext cx="329184" cy="329184"/>
          </a:xfrm>
          <a:prstGeom prst="ellipse">
            <a:avLst/>
          </a:prstGeom>
          <a:solidFill>
            <a:srgbClr val="EEE7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553712" y="1611350"/>
            <a:ext cx="329184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400" b="1">
                <a:solidFill>
                  <a:srgbClr val="7C3AED"/>
                </a:solidFill>
                <a:latin typeface="Aptos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10912" y="1554480"/>
            <a:ext cx="2596896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1">
                <a:solidFill>
                  <a:srgbClr val="1B1B1F"/>
                </a:solidFill>
                <a:latin typeface="Aptos"/>
              </a:rPr>
              <a:t>2. Vertaa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08576" y="1965960"/>
            <a:ext cx="2962656" cy="701731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0">
                <a:solidFill>
                  <a:srgbClr val="6E6E73"/>
                </a:solidFill>
                <a:latin typeface="Aptos"/>
              </a:rPr>
              <a:t>Mitä kaikki sanovat? Mitä vain yksi sanoo? Missä asiakas joutuu arvaamaan?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38160" y="1389888"/>
            <a:ext cx="3401568" cy="182880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6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8302752" y="1554480"/>
            <a:ext cx="329184" cy="329184"/>
          </a:xfrm>
          <a:prstGeom prst="ellipse">
            <a:avLst/>
          </a:prstGeom>
          <a:solidFill>
            <a:srgbClr val="DDF7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302752" y="1611350"/>
            <a:ext cx="329184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400" b="1">
                <a:solidFill>
                  <a:srgbClr val="14804A"/>
                </a:solidFill>
                <a:latin typeface="Aptos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59952" y="1554480"/>
            <a:ext cx="2596896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1">
                <a:solidFill>
                  <a:srgbClr val="1B1B1F"/>
                </a:solidFill>
                <a:latin typeface="Aptos"/>
              </a:rPr>
              <a:t>3. Päätä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57616" y="1965960"/>
            <a:ext cx="2962656" cy="701731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0">
                <a:solidFill>
                  <a:srgbClr val="6E6E73"/>
                </a:solidFill>
                <a:latin typeface="Aptos"/>
              </a:rPr>
              <a:t>Valitse 3 asiaa, joilla oma sivu voi olla selkeämpi, hyödyllisempi tai uskottavampi.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68680" y="3794760"/>
            <a:ext cx="10424160" cy="1417320"/>
          </a:xfrm>
          <a:prstGeom prst="roundRect">
            <a:avLst/>
          </a:prstGeom>
          <a:solidFill>
            <a:srgbClr val="EEE7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143000" y="4059936"/>
            <a:ext cx="91440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1" dirty="0">
                <a:solidFill>
                  <a:srgbClr val="7C3AED"/>
                </a:solidFill>
                <a:latin typeface="Aptos"/>
              </a:rPr>
              <a:t>PROMPTI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43000" y="4416552"/>
            <a:ext cx="9738360" cy="486287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0">
                <a:solidFill>
                  <a:srgbClr val="1B1B1F"/>
                </a:solidFill>
                <a:latin typeface="Aptos"/>
              </a:rPr>
              <a:t>“Vertaa näitä verkkosivuja asiakkaan näkökulmasta. Älä tee yleistä paremmuusjärjestystä. Etsi sen sijaan 1) sisällölliset aukot, 2) luottamusta lisäävät elementit, 3) erot palvelulupauksissa ja 4) viisi mahdollisuutta erottautua ilman hinnalla kilpailemista.”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60120" y="5696712"/>
            <a:ext cx="10241280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lang="en-GB" sz="1400" b="1" dirty="0">
                <a:solidFill>
                  <a:srgbClr val="14804A"/>
                </a:solidFill>
                <a:latin typeface="Aptos"/>
              </a:rPr>
              <a:t>HUOM! </a:t>
            </a:r>
            <a:r>
              <a:rPr sz="1400" b="1" dirty="0" err="1">
                <a:solidFill>
                  <a:srgbClr val="14804A"/>
                </a:solidFill>
                <a:latin typeface="Aptos"/>
              </a:rPr>
              <a:t>AI:n</a:t>
            </a:r>
            <a:r>
              <a:rPr sz="1400" b="1" dirty="0">
                <a:solidFill>
                  <a:srgbClr val="14804A"/>
                </a:solidFill>
                <a:latin typeface="Aptos"/>
              </a:rPr>
              <a:t> </a:t>
            </a:r>
            <a:r>
              <a:rPr sz="1400" b="1" dirty="0" err="1">
                <a:solidFill>
                  <a:srgbClr val="14804A"/>
                </a:solidFill>
                <a:latin typeface="Aptos"/>
              </a:rPr>
              <a:t>tehtävä</a:t>
            </a:r>
            <a:r>
              <a:rPr sz="1400" b="1" dirty="0">
                <a:solidFill>
                  <a:srgbClr val="14804A"/>
                </a:solidFill>
                <a:latin typeface="Aptos"/>
              </a:rPr>
              <a:t> on </a:t>
            </a:r>
            <a:r>
              <a:rPr sz="1400" b="1" dirty="0" err="1">
                <a:solidFill>
                  <a:srgbClr val="14804A"/>
                </a:solidFill>
                <a:latin typeface="Aptos"/>
              </a:rPr>
              <a:t>tuottaa</a:t>
            </a:r>
            <a:r>
              <a:rPr sz="1400" b="1" dirty="0">
                <a:solidFill>
                  <a:srgbClr val="14804A"/>
                </a:solidFill>
                <a:latin typeface="Aptos"/>
              </a:rPr>
              <a:t> </a:t>
            </a:r>
            <a:r>
              <a:rPr sz="1400" b="1" dirty="0" err="1">
                <a:solidFill>
                  <a:srgbClr val="14804A"/>
                </a:solidFill>
                <a:latin typeface="Aptos"/>
              </a:rPr>
              <a:t>havaintoja</a:t>
            </a:r>
            <a:r>
              <a:rPr sz="1400" b="1" dirty="0">
                <a:solidFill>
                  <a:srgbClr val="14804A"/>
                </a:solidFill>
                <a:latin typeface="Aptos"/>
              </a:rPr>
              <a:t>. </a:t>
            </a:r>
            <a:r>
              <a:rPr sz="1400" b="1" dirty="0" err="1">
                <a:solidFill>
                  <a:srgbClr val="14804A"/>
                </a:solidFill>
                <a:latin typeface="Aptos"/>
              </a:rPr>
              <a:t>Strateginen</a:t>
            </a:r>
            <a:r>
              <a:rPr sz="1400" b="1" dirty="0">
                <a:solidFill>
                  <a:srgbClr val="14804A"/>
                </a:solidFill>
                <a:latin typeface="Aptos"/>
              </a:rPr>
              <a:t> </a:t>
            </a:r>
            <a:r>
              <a:rPr sz="1400" b="1" dirty="0" err="1">
                <a:solidFill>
                  <a:srgbClr val="14804A"/>
                </a:solidFill>
                <a:latin typeface="Aptos"/>
              </a:rPr>
              <a:t>valinta</a:t>
            </a:r>
            <a:r>
              <a:rPr sz="1400" b="1" dirty="0">
                <a:solidFill>
                  <a:srgbClr val="14804A"/>
                </a:solidFill>
                <a:latin typeface="Aptos"/>
              </a:rPr>
              <a:t> </a:t>
            </a:r>
            <a:r>
              <a:rPr sz="1400" b="1" dirty="0" err="1">
                <a:solidFill>
                  <a:srgbClr val="14804A"/>
                </a:solidFill>
                <a:latin typeface="Aptos"/>
              </a:rPr>
              <a:t>kuuluu</a:t>
            </a:r>
            <a:r>
              <a:rPr sz="1400" b="1" dirty="0">
                <a:solidFill>
                  <a:srgbClr val="14804A"/>
                </a:solidFill>
                <a:latin typeface="Aptos"/>
              </a:rPr>
              <a:t> </a:t>
            </a:r>
            <a:r>
              <a:rPr sz="1400" b="1" dirty="0" err="1">
                <a:solidFill>
                  <a:srgbClr val="14804A"/>
                </a:solidFill>
                <a:latin typeface="Aptos"/>
              </a:rPr>
              <a:t>yritykselle</a:t>
            </a:r>
            <a:r>
              <a:rPr sz="1400" b="1" dirty="0">
                <a:solidFill>
                  <a:srgbClr val="14804A"/>
                </a:solidFill>
                <a:latin typeface="Aptos"/>
              </a:rPr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0292"/>
          </a:xfrm>
          <a:prstGeom prst="rect">
            <a:avLst/>
          </a:prstGeom>
          <a:solidFill>
            <a:srgbClr val="B51F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30352" y="310896"/>
            <a:ext cx="10789920" cy="47548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300" b="1">
                <a:solidFill>
                  <a:srgbClr val="1B1B1F"/>
                </a:solidFill>
                <a:latin typeface="Aptos Display"/>
              </a:rPr>
              <a:t>Hyvä prompti 2026 = toimeksianto + aineisto + laatukriteeri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9496" y="832104"/>
            <a:ext cx="1088136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0" dirty="0">
                <a:solidFill>
                  <a:srgbClr val="6E6E73"/>
                </a:solidFill>
                <a:latin typeface="Aptos"/>
              </a:rPr>
              <a:t>Paras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tulos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syntyy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,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kun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AI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saa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saman </a:t>
            </a:r>
            <a:r>
              <a:rPr sz="1400" b="1" dirty="0" err="1">
                <a:solidFill>
                  <a:srgbClr val="6E6E73"/>
                </a:solidFill>
                <a:latin typeface="Aptos"/>
              </a:rPr>
              <a:t>briefin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kuin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hyvä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yhteistyökumppani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48288" y="6510528"/>
            <a:ext cx="27432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/>
            <a:r>
              <a:rPr sz="750" b="0">
                <a:solidFill>
                  <a:srgbClr val="6E6E73"/>
                </a:solidFill>
                <a:latin typeface="Aptos"/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83096"/>
            <a:ext cx="123444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670" b="1">
                <a:solidFill>
                  <a:srgbClr val="B51F2E"/>
                </a:solidFill>
                <a:latin typeface="Aptos"/>
              </a:rPr>
              <a:t>CREAMARKETING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74519" y="6483096"/>
            <a:ext cx="347472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670" b="0">
                <a:solidFill>
                  <a:srgbClr val="8A94A3"/>
                </a:solidFill>
                <a:latin typeface="Aptos"/>
              </a:rPr>
              <a:t>Karl-Johan Smeds  •  AI yrittäjälle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1417320"/>
            <a:ext cx="3493008" cy="960120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D6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sp>
        <p:nvSpPr>
          <p:cNvPr id="9" name="TextBox 8"/>
          <p:cNvSpPr txBox="1"/>
          <p:nvPr/>
        </p:nvSpPr>
        <p:spPr>
          <a:xfrm>
            <a:off x="841247" y="1554480"/>
            <a:ext cx="105156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1" dirty="0">
                <a:solidFill>
                  <a:srgbClr val="B51F2E"/>
                </a:solidFill>
                <a:latin typeface="Aptos"/>
              </a:rPr>
              <a:t>ROOLI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84248" y="1545336"/>
            <a:ext cx="1874519" cy="43891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050" b="1">
                <a:solidFill>
                  <a:srgbClr val="1B1B1F"/>
                </a:solidFill>
                <a:latin typeface="Aptos"/>
              </a:rPr>
              <a:t>Kuka olet?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98848" y="1417320"/>
            <a:ext cx="3493008" cy="960120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D6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sp>
        <p:nvSpPr>
          <p:cNvPr id="12" name="TextBox 11"/>
          <p:cNvSpPr txBox="1"/>
          <p:nvPr/>
        </p:nvSpPr>
        <p:spPr>
          <a:xfrm>
            <a:off x="4681728" y="1554480"/>
            <a:ext cx="105156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1">
                <a:solidFill>
                  <a:srgbClr val="B51F2E"/>
                </a:solidFill>
                <a:latin typeface="Aptos"/>
              </a:rPr>
              <a:t>TAVOITE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24728" y="1545336"/>
            <a:ext cx="1874519" cy="43891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050" b="1">
                <a:solidFill>
                  <a:srgbClr val="1B1B1F"/>
                </a:solidFill>
                <a:latin typeface="Aptos"/>
              </a:rPr>
              <a:t>Mitä pitää saada aikaan?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339328" y="1417320"/>
            <a:ext cx="3493008" cy="960120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D6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sp>
        <p:nvSpPr>
          <p:cNvPr id="15" name="TextBox 14"/>
          <p:cNvSpPr txBox="1"/>
          <p:nvPr/>
        </p:nvSpPr>
        <p:spPr>
          <a:xfrm>
            <a:off x="8522208" y="1554480"/>
            <a:ext cx="105156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1">
                <a:solidFill>
                  <a:srgbClr val="14804A"/>
                </a:solidFill>
                <a:latin typeface="Aptos"/>
              </a:rPr>
              <a:t>AINEISTO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665208" y="1545336"/>
            <a:ext cx="1874519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1">
                <a:solidFill>
                  <a:srgbClr val="1B1B1F"/>
                </a:solidFill>
                <a:latin typeface="Aptos"/>
              </a:rPr>
              <a:t>Mihin tieto perustuu?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58368" y="2651760"/>
            <a:ext cx="3493008" cy="960120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D6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41247" y="2788920"/>
            <a:ext cx="105156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1">
                <a:solidFill>
                  <a:srgbClr val="B42318"/>
                </a:solidFill>
                <a:latin typeface="Aptos"/>
              </a:rPr>
              <a:t>RAJAT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84248" y="2779776"/>
            <a:ext cx="1874519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1">
                <a:solidFill>
                  <a:srgbClr val="1B1B1F"/>
                </a:solidFill>
                <a:latin typeface="Aptos"/>
              </a:rPr>
              <a:t>Mitä ei saa tehdä?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498848" y="2651760"/>
            <a:ext cx="3493008" cy="960120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D6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4681728" y="2788920"/>
            <a:ext cx="105156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1">
                <a:solidFill>
                  <a:srgbClr val="7C3AED"/>
                </a:solidFill>
                <a:latin typeface="Aptos"/>
              </a:rPr>
              <a:t>MUOTO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824728" y="2779776"/>
            <a:ext cx="1874519" cy="486287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1">
                <a:solidFill>
                  <a:srgbClr val="1B1B1F"/>
                </a:solidFill>
                <a:latin typeface="Aptos"/>
              </a:rPr>
              <a:t>Millaisena vastauksena?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339328" y="2651760"/>
            <a:ext cx="3493008" cy="960120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D6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522208" y="2788920"/>
            <a:ext cx="105156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1">
                <a:solidFill>
                  <a:srgbClr val="B66A00"/>
                </a:solidFill>
                <a:latin typeface="Aptos"/>
              </a:rPr>
              <a:t>TARKISTUS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665208" y="2779776"/>
            <a:ext cx="1874519" cy="486287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1">
                <a:solidFill>
                  <a:srgbClr val="1B1B1F"/>
                </a:solidFill>
                <a:latin typeface="Aptos"/>
              </a:rPr>
              <a:t>Miten arvioidaan laatua?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41248" y="4160520"/>
            <a:ext cx="10515600" cy="1243584"/>
          </a:xfrm>
          <a:prstGeom prst="roundRect">
            <a:avLst/>
          </a:prstGeom>
          <a:solidFill>
            <a:srgbClr val="1919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1078992" y="4453128"/>
            <a:ext cx="10012680" cy="701731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0">
                <a:solidFill>
                  <a:srgbClr val="FFFFFF"/>
                </a:solidFill>
                <a:latin typeface="Aptos"/>
              </a:rPr>
              <a:t>“Toimi pienen rakennusyrityksen markkinointikumppanina. Käytä vain alla olevaa palvelukuvausta. Tee 3 LinkedIn-postausta taloyhtiöiden hallituksille. Sävy: selkeä ja luotettava. Max 700 merkkiä. Älä lisää väitteitä, joita aineistossa ei ole. Tarkista lopuksi, että jokaisessa postauksessa on yksi konkreettinen asiakashyöty.”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0292"/>
          </a:xfrm>
          <a:prstGeom prst="rect">
            <a:avLst/>
          </a:prstGeom>
          <a:solidFill>
            <a:srgbClr val="B51F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30352" y="310896"/>
            <a:ext cx="10789920" cy="47548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300" b="1">
                <a:solidFill>
                  <a:srgbClr val="1B1B1F"/>
                </a:solidFill>
                <a:latin typeface="Aptos Display"/>
              </a:rPr>
              <a:t>Seuraava taso: promptista työnkulkuun – ja vasta sitten agenttiin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9496" y="832104"/>
            <a:ext cx="1088136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0" dirty="0">
                <a:solidFill>
                  <a:srgbClr val="6E6E73"/>
                </a:solidFill>
                <a:latin typeface="Aptos"/>
              </a:rPr>
              <a:t>Kun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sama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työ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toimii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toistuvasti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,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siitä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kannattaa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tehdä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vakio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48288" y="6510528"/>
            <a:ext cx="27432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/>
            <a:r>
              <a:rPr sz="750" b="0">
                <a:solidFill>
                  <a:srgbClr val="6E6E73"/>
                </a:solidFill>
                <a:latin typeface="Aptos"/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83096"/>
            <a:ext cx="123444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670" b="1">
                <a:solidFill>
                  <a:srgbClr val="B51F2E"/>
                </a:solidFill>
                <a:latin typeface="Aptos"/>
              </a:rPr>
              <a:t>CREAMARKETING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74519" y="6483096"/>
            <a:ext cx="347472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670" b="0">
                <a:solidFill>
                  <a:srgbClr val="8A94A3"/>
                </a:solidFill>
                <a:latin typeface="Aptos"/>
              </a:rPr>
              <a:t>Karl-Johan Smeds  •  AI yrittäjälle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938528"/>
            <a:ext cx="1993392" cy="1874519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D6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9224" y="2148840"/>
            <a:ext cx="169164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400" b="1">
                <a:solidFill>
                  <a:srgbClr val="B51F2E"/>
                </a:solidFill>
                <a:latin typeface="Aptos"/>
              </a:rPr>
              <a:t>1. KOKEILE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4088" y="2743200"/>
            <a:ext cx="1600200" cy="486287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400" b="1">
                <a:solidFill>
                  <a:srgbClr val="1B1B1F"/>
                </a:solidFill>
                <a:latin typeface="Aptos"/>
              </a:rPr>
              <a:t>Yksi tehtävä
yhdellä promptilla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14600" y="2578608"/>
            <a:ext cx="274320" cy="4114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2200" b="0">
                <a:solidFill>
                  <a:srgbClr val="9AA4B2"/>
                </a:solidFill>
                <a:latin typeface="Aptos"/>
              </a:rPr>
              <a:t>→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807208" y="1938528"/>
            <a:ext cx="1993392" cy="1874519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D6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sp>
        <p:nvSpPr>
          <p:cNvPr id="13" name="TextBox 12"/>
          <p:cNvSpPr txBox="1"/>
          <p:nvPr/>
        </p:nvSpPr>
        <p:spPr>
          <a:xfrm>
            <a:off x="2953512" y="2148840"/>
            <a:ext cx="169164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400" b="1">
                <a:solidFill>
                  <a:srgbClr val="B51F2E"/>
                </a:solidFill>
                <a:latin typeface="Aptos"/>
              </a:rPr>
              <a:t>2. TALLENNA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008376" y="2743200"/>
            <a:ext cx="1600200" cy="486287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400" b="1">
                <a:solidFill>
                  <a:srgbClr val="1B1B1F"/>
                </a:solidFill>
                <a:latin typeface="Aptos"/>
              </a:rPr>
              <a:t>Hyvä prompti
pohjaksi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18888" y="2578608"/>
            <a:ext cx="274320" cy="4114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2200" b="0">
                <a:solidFill>
                  <a:srgbClr val="9AA4B2"/>
                </a:solidFill>
                <a:latin typeface="Aptos"/>
              </a:rPr>
              <a:t>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111496" y="1938528"/>
            <a:ext cx="1993392" cy="1874519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D6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257800" y="2148840"/>
            <a:ext cx="169164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400" b="1">
                <a:solidFill>
                  <a:srgbClr val="7C3AED"/>
                </a:solidFill>
                <a:latin typeface="Aptos"/>
              </a:rPr>
              <a:t>3. STANDARDISOI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12664" y="2743200"/>
            <a:ext cx="1600200" cy="486287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400" b="1">
                <a:solidFill>
                  <a:srgbClr val="1B1B1F"/>
                </a:solidFill>
                <a:latin typeface="Aptos"/>
              </a:rPr>
              <a:t>Syöte + ohje +
tarkistuslista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23176" y="2578608"/>
            <a:ext cx="274320" cy="4114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2200" b="0">
                <a:solidFill>
                  <a:srgbClr val="9AA4B2"/>
                </a:solidFill>
                <a:latin typeface="Aptos"/>
              </a:rPr>
              <a:t>→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415784" y="1938528"/>
            <a:ext cx="1993392" cy="1874519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D6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7562088" y="2148840"/>
            <a:ext cx="169164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400" b="1">
                <a:solidFill>
                  <a:srgbClr val="B66A00"/>
                </a:solidFill>
                <a:latin typeface="Aptos"/>
              </a:rPr>
              <a:t>4. INTEGROI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16952" y="2743200"/>
            <a:ext cx="1600200" cy="486287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400" b="1">
                <a:solidFill>
                  <a:srgbClr val="1B1B1F"/>
                </a:solidFill>
                <a:latin typeface="Aptos"/>
              </a:rPr>
              <a:t>Sähköposti, CRM,
dokumentit, data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27464" y="2578608"/>
            <a:ext cx="274320" cy="4114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2200" b="0">
                <a:solidFill>
                  <a:srgbClr val="9AA4B2"/>
                </a:solidFill>
                <a:latin typeface="Aptos"/>
              </a:rPr>
              <a:t>→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720072" y="1938528"/>
            <a:ext cx="1993392" cy="1874519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D6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sp>
        <p:nvSpPr>
          <p:cNvPr id="25" name="TextBox 24"/>
          <p:cNvSpPr txBox="1"/>
          <p:nvPr/>
        </p:nvSpPr>
        <p:spPr>
          <a:xfrm>
            <a:off x="9866376" y="2148840"/>
            <a:ext cx="169164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400" b="1">
                <a:solidFill>
                  <a:srgbClr val="14804A"/>
                </a:solidFill>
                <a:latin typeface="Aptos"/>
              </a:rPr>
              <a:t>5. AGENTTI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921240" y="2743200"/>
            <a:ext cx="1600200" cy="486287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400" b="1">
                <a:solidFill>
                  <a:srgbClr val="1B1B1F"/>
                </a:solidFill>
                <a:latin typeface="Aptos"/>
              </a:rPr>
              <a:t>Monivaiheinen työ
valvotusti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68680" y="4663440"/>
            <a:ext cx="1042416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400" b="1">
                <a:solidFill>
                  <a:srgbClr val="B42318"/>
                </a:solidFill>
                <a:latin typeface="Aptos"/>
              </a:rPr>
              <a:t>Älä automatisoi huonoa prosessia. Ensin toimiva tapa → sitten integraatio → lopuksi agentti.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" y="5276088"/>
            <a:ext cx="1014984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400" b="0">
                <a:solidFill>
                  <a:srgbClr val="6E6E73"/>
                </a:solidFill>
                <a:latin typeface="Aptos"/>
              </a:rPr>
              <a:t>Agentti tarvitsee erityisesti selkeät rajat: mitä se saa tehdä, milloin se pysähtyy ja mitä ihminen hyväksyy.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37960" y="6473952"/>
            <a:ext cx="4846320" cy="2011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/>
            <a:r>
              <a:rPr sz="650" b="0">
                <a:solidFill>
                  <a:srgbClr val="8A94A3"/>
                </a:solidFill>
                <a:latin typeface="Aptos"/>
              </a:rPr>
              <a:t>Lähde: OpenAI, ChatGPT agent (2025–2026)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0292"/>
          </a:xfrm>
          <a:prstGeom prst="rect">
            <a:avLst/>
          </a:prstGeom>
          <a:solidFill>
            <a:srgbClr val="B51F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30352" y="310896"/>
            <a:ext cx="10789920" cy="47548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300" b="1">
                <a:solidFill>
                  <a:srgbClr val="1B1B1F"/>
                </a:solidFill>
                <a:latin typeface="Aptos Display"/>
              </a:rPr>
              <a:t>Näkyvyys muuttuu: löytyykö yrityksesi myös AI-vastauksista?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9496" y="832104"/>
            <a:ext cx="1088136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0" dirty="0" err="1">
                <a:solidFill>
                  <a:srgbClr val="6E6E73"/>
                </a:solidFill>
                <a:latin typeface="Aptos"/>
              </a:rPr>
              <a:t>Asiakas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voi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aloittaa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tiedonhaun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Googlessa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,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ChatGPT:ssä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tai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muussa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AI-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palvelussa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48288" y="6510528"/>
            <a:ext cx="27432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/>
            <a:r>
              <a:rPr sz="750" b="0">
                <a:solidFill>
                  <a:srgbClr val="6E6E73"/>
                </a:solidFill>
                <a:latin typeface="Aptos"/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83096"/>
            <a:ext cx="123444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670" b="1">
                <a:solidFill>
                  <a:srgbClr val="B51F2E"/>
                </a:solidFill>
                <a:latin typeface="Aptos"/>
              </a:rPr>
              <a:t>CREAMARKETING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74519" y="6483096"/>
            <a:ext cx="347472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670" b="0">
                <a:solidFill>
                  <a:srgbClr val="8A94A3"/>
                </a:solidFill>
                <a:latin typeface="Aptos"/>
              </a:rPr>
              <a:t>Karl-Johan Smeds  •  AI yrittäjälle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417320"/>
            <a:ext cx="3703320" cy="4251960"/>
          </a:xfrm>
          <a:prstGeom prst="roundRect">
            <a:avLst/>
          </a:prstGeom>
          <a:solidFill>
            <a:srgbClr val="F8FAFC"/>
          </a:solidFill>
          <a:ln w="7620">
            <a:solidFill>
              <a:srgbClr val="D6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32688" y="1709928"/>
            <a:ext cx="91440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1">
                <a:solidFill>
                  <a:srgbClr val="6E6E73"/>
                </a:solidFill>
                <a:latin typeface="Aptos"/>
              </a:rPr>
              <a:t>Ennen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2688" y="2048256"/>
            <a:ext cx="310896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1">
                <a:solidFill>
                  <a:srgbClr val="1B1B1F"/>
                </a:solidFill>
                <a:latin typeface="Aptos"/>
              </a:rPr>
              <a:t>Google → verkkosivu → vertailu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2688" y="2788920"/>
            <a:ext cx="91440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1">
                <a:solidFill>
                  <a:srgbClr val="B51F2E"/>
                </a:solidFill>
                <a:latin typeface="Aptos"/>
              </a:rPr>
              <a:t>Nyt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2688" y="3136392"/>
            <a:ext cx="3035808" cy="486287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1">
                <a:solidFill>
                  <a:srgbClr val="1B1B1F"/>
                </a:solidFill>
                <a:latin typeface="Aptos"/>
              </a:rPr>
              <a:t>Kysymys AI:lle → vertailu → suositus → verkkosivu / yhteydenotto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41832" y="4617720"/>
            <a:ext cx="3108960" cy="585216"/>
          </a:xfrm>
          <a:prstGeom prst="roundRect">
            <a:avLst/>
          </a:prstGeom>
          <a:solidFill>
            <a:srgbClr val="F8E6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078992" y="4773168"/>
            <a:ext cx="2834640" cy="486287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400" b="1">
                <a:solidFill>
                  <a:srgbClr val="B51F2E"/>
                </a:solidFill>
                <a:latin typeface="Aptos"/>
              </a:rPr>
              <a:t>SEO ei katoa – mutta löydettävyys laajenee.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36592" y="1481328"/>
            <a:ext cx="301752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1">
                <a:solidFill>
                  <a:srgbClr val="1B1B1F"/>
                </a:solidFill>
                <a:latin typeface="Aptos"/>
              </a:rPr>
              <a:t>Mitä pienyritys voi tehdä?</a:t>
            </a:r>
          </a:p>
        </p:txBody>
      </p:sp>
      <p:sp>
        <p:nvSpPr>
          <p:cNvPr id="16" name="Oval 15"/>
          <p:cNvSpPr/>
          <p:nvPr/>
        </p:nvSpPr>
        <p:spPr>
          <a:xfrm>
            <a:off x="4773168" y="1938528"/>
            <a:ext cx="320040" cy="320040"/>
          </a:xfrm>
          <a:prstGeom prst="ellipse">
            <a:avLst/>
          </a:prstGeom>
          <a:solidFill>
            <a:srgbClr val="F8E6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773168" y="1990825"/>
            <a:ext cx="320040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400" b="1">
                <a:solidFill>
                  <a:srgbClr val="B51F2E"/>
                </a:solidFill>
                <a:latin typeface="Aptos"/>
              </a:rPr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230368" y="1929384"/>
            <a:ext cx="553212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1">
                <a:solidFill>
                  <a:srgbClr val="1B1B1F"/>
                </a:solidFill>
                <a:latin typeface="Aptos"/>
              </a:rPr>
              <a:t>Selkeästi: mitä myyt, kenelle ja missä?</a:t>
            </a:r>
          </a:p>
        </p:txBody>
      </p:sp>
      <p:sp>
        <p:nvSpPr>
          <p:cNvPr id="19" name="Oval 18"/>
          <p:cNvSpPr/>
          <p:nvPr/>
        </p:nvSpPr>
        <p:spPr>
          <a:xfrm>
            <a:off x="4773168" y="2651760"/>
            <a:ext cx="320040" cy="320040"/>
          </a:xfrm>
          <a:prstGeom prst="ellipse">
            <a:avLst/>
          </a:prstGeom>
          <a:solidFill>
            <a:srgbClr val="DDF7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773168" y="2704057"/>
            <a:ext cx="320040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400" b="1">
                <a:solidFill>
                  <a:srgbClr val="14804A"/>
                </a:solidFill>
                <a:latin typeface="Aptos"/>
              </a:rPr>
              <a:t>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230368" y="2642616"/>
            <a:ext cx="553212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0">
                <a:solidFill>
                  <a:srgbClr val="1B1B1F"/>
                </a:solidFill>
                <a:latin typeface="Aptos"/>
              </a:rPr>
              <a:t>Vastaa asiakkaan oikeisiin kysymyksiin – ei vain avainsanoihin.</a:t>
            </a:r>
          </a:p>
        </p:txBody>
      </p:sp>
      <p:sp>
        <p:nvSpPr>
          <p:cNvPr id="22" name="Oval 21"/>
          <p:cNvSpPr/>
          <p:nvPr/>
        </p:nvSpPr>
        <p:spPr>
          <a:xfrm>
            <a:off x="4773168" y="3364992"/>
            <a:ext cx="320040" cy="320040"/>
          </a:xfrm>
          <a:prstGeom prst="ellipse">
            <a:avLst/>
          </a:prstGeom>
          <a:solidFill>
            <a:srgbClr val="EEE7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4773168" y="3374136"/>
            <a:ext cx="320040" cy="30175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850" b="1">
                <a:solidFill>
                  <a:srgbClr val="7C3AED"/>
                </a:solidFill>
                <a:latin typeface="Aptos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230368" y="3355848"/>
            <a:ext cx="553212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0">
                <a:solidFill>
                  <a:srgbClr val="1B1B1F"/>
                </a:solidFill>
                <a:latin typeface="Aptos"/>
              </a:rPr>
              <a:t>Näytä kokemus: referenssit, tekijät, luvut, esimerkit.</a:t>
            </a:r>
          </a:p>
        </p:txBody>
      </p:sp>
      <p:sp>
        <p:nvSpPr>
          <p:cNvPr id="25" name="Oval 24"/>
          <p:cNvSpPr/>
          <p:nvPr/>
        </p:nvSpPr>
        <p:spPr>
          <a:xfrm>
            <a:off x="4773168" y="4078224"/>
            <a:ext cx="320040" cy="320040"/>
          </a:xfrm>
          <a:prstGeom prst="ellipse">
            <a:avLst/>
          </a:prstGeom>
          <a:solidFill>
            <a:srgbClr val="FFF0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4773168" y="4130521"/>
            <a:ext cx="320040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400" b="1">
                <a:solidFill>
                  <a:srgbClr val="B66A00"/>
                </a:solidFill>
                <a:latin typeface="Aptos"/>
              </a:rP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230368" y="4069080"/>
            <a:ext cx="553212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0">
                <a:solidFill>
                  <a:srgbClr val="1B1B1F"/>
                </a:solidFill>
                <a:latin typeface="Aptos"/>
              </a:rPr>
              <a:t>Pidä tiedot ajantasaisina ja sivut teknisesti löydettävinä.</a:t>
            </a:r>
          </a:p>
        </p:txBody>
      </p:sp>
      <p:sp>
        <p:nvSpPr>
          <p:cNvPr id="28" name="Oval 27"/>
          <p:cNvSpPr/>
          <p:nvPr/>
        </p:nvSpPr>
        <p:spPr>
          <a:xfrm>
            <a:off x="4773168" y="4791456"/>
            <a:ext cx="320040" cy="320040"/>
          </a:xfrm>
          <a:prstGeom prst="ellipse">
            <a:avLst/>
          </a:prstGeom>
          <a:solidFill>
            <a:srgbClr val="FDE8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4773168" y="4843753"/>
            <a:ext cx="320040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400" b="1">
                <a:solidFill>
                  <a:srgbClr val="B42318"/>
                </a:solidFill>
                <a:latin typeface="Aptos"/>
              </a:rPr>
              <a:t>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230368" y="4782312"/>
            <a:ext cx="553212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0">
                <a:solidFill>
                  <a:srgbClr val="1B1B1F"/>
                </a:solidFill>
                <a:latin typeface="Aptos"/>
              </a:rPr>
              <a:t>Rakenna sisältöä, johon muutkin lähteet voivat viitata.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773168" y="5623560"/>
            <a:ext cx="6126480" cy="38404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950" b="0">
                <a:solidFill>
                  <a:srgbClr val="6E6E73"/>
                </a:solidFill>
                <a:latin typeface="Aptos"/>
              </a:rPr>
              <a:t>Google: generatiivisen haun perusta on edelleen hyvä SEO ja hyödyllinen, luotettava sisältö.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537960" y="6473952"/>
            <a:ext cx="4846320" cy="2011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/>
            <a:r>
              <a:rPr sz="650" b="0">
                <a:solidFill>
                  <a:srgbClr val="8A94A3"/>
                </a:solidFill>
                <a:latin typeface="Aptos"/>
              </a:rPr>
              <a:t>Lähde: Google Search Central, AI Optimization Guide (päiv. 10.7.2026)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0292"/>
          </a:xfrm>
          <a:prstGeom prst="rect">
            <a:avLst/>
          </a:prstGeom>
          <a:solidFill>
            <a:srgbClr val="B51F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30352" y="310896"/>
            <a:ext cx="10789920" cy="47548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300" b="1">
                <a:solidFill>
                  <a:srgbClr val="1B1B1F"/>
                </a:solidFill>
                <a:latin typeface="Aptos Display"/>
              </a:rPr>
              <a:t>Huomenna: tee nämä kolme asiaa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9496" y="832104"/>
            <a:ext cx="1088136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0" dirty="0" err="1">
                <a:solidFill>
                  <a:srgbClr val="6E6E73"/>
                </a:solidFill>
                <a:latin typeface="Aptos"/>
              </a:rPr>
              <a:t>Tekoälyn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hyöty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ei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tule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kuuntelemalla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esityksiä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–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vaan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kokeilemalla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omaan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työhön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48288" y="6510528"/>
            <a:ext cx="27432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/>
            <a:r>
              <a:rPr sz="750" b="0">
                <a:solidFill>
                  <a:srgbClr val="6E6E73"/>
                </a:solidFill>
                <a:latin typeface="Aptos"/>
              </a:rPr>
              <a:t>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83096"/>
            <a:ext cx="123444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670" b="1">
                <a:solidFill>
                  <a:srgbClr val="B51F2E"/>
                </a:solidFill>
                <a:latin typeface="Aptos"/>
              </a:rPr>
              <a:t>CREAMARKETING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74519" y="6483096"/>
            <a:ext cx="347472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670" b="0">
                <a:solidFill>
                  <a:srgbClr val="8A94A3"/>
                </a:solidFill>
                <a:latin typeface="Aptos"/>
              </a:rPr>
              <a:t>Karl-Johan Smeds  •  AI yrittäjälle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1591056"/>
            <a:ext cx="3429000" cy="3154680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D6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2148840" y="1883664"/>
            <a:ext cx="603504" cy="603504"/>
          </a:xfrm>
          <a:prstGeom prst="ellipse">
            <a:avLst/>
          </a:prstGeom>
          <a:solidFill>
            <a:srgbClr val="F8E6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148840" y="2077693"/>
            <a:ext cx="603504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400" b="1" dirty="0">
                <a:solidFill>
                  <a:srgbClr val="B51F2E"/>
                </a:solidFill>
                <a:latin typeface="Aptos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8992" y="2761488"/>
            <a:ext cx="274320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400" b="1" dirty="0" err="1">
                <a:solidFill>
                  <a:srgbClr val="1B1B1F"/>
                </a:solidFill>
                <a:latin typeface="Aptos"/>
              </a:rPr>
              <a:t>Valitse</a:t>
            </a:r>
            <a:r>
              <a:rPr sz="1400" b="1" dirty="0">
                <a:solidFill>
                  <a:srgbClr val="1B1B1F"/>
                </a:solidFill>
                <a:latin typeface="Aptos"/>
              </a:rPr>
              <a:t> </a:t>
            </a:r>
            <a:r>
              <a:rPr sz="1400" b="1" dirty="0" err="1">
                <a:solidFill>
                  <a:srgbClr val="1B1B1F"/>
                </a:solidFill>
                <a:latin typeface="Aptos"/>
              </a:rPr>
              <a:t>yksi</a:t>
            </a:r>
            <a:r>
              <a:rPr sz="1400" b="1" dirty="0">
                <a:solidFill>
                  <a:srgbClr val="1B1B1F"/>
                </a:solidFill>
                <a:latin typeface="Aptos"/>
              </a:rPr>
              <a:t> </a:t>
            </a:r>
            <a:r>
              <a:rPr sz="1400" b="1" dirty="0" err="1">
                <a:solidFill>
                  <a:srgbClr val="1B1B1F"/>
                </a:solidFill>
                <a:latin typeface="Aptos"/>
              </a:rPr>
              <a:t>toistuva</a:t>
            </a:r>
            <a:r>
              <a:rPr sz="1400" b="1" dirty="0">
                <a:solidFill>
                  <a:srgbClr val="1B1B1F"/>
                </a:solidFill>
                <a:latin typeface="Aptos"/>
              </a:rPr>
              <a:t> </a:t>
            </a:r>
            <a:r>
              <a:rPr sz="1400" b="1" dirty="0" err="1">
                <a:solidFill>
                  <a:srgbClr val="1B1B1F"/>
                </a:solidFill>
                <a:latin typeface="Aptos"/>
              </a:rPr>
              <a:t>tehtävä</a:t>
            </a:r>
            <a:endParaRPr sz="1400" b="1" dirty="0">
              <a:solidFill>
                <a:srgbClr val="1B1B1F"/>
              </a:solidFill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15568" y="3730752"/>
            <a:ext cx="2670048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400" b="0" dirty="0">
                <a:solidFill>
                  <a:srgbClr val="6E6E73"/>
                </a:solidFill>
                <a:latin typeface="Aptos"/>
              </a:rPr>
              <a:t>“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Tähän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menee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liikaa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aikaa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.”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53712" y="1591056"/>
            <a:ext cx="3429000" cy="3154680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D6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5971031" y="1883664"/>
            <a:ext cx="603504" cy="603504"/>
          </a:xfrm>
          <a:prstGeom prst="ellipse">
            <a:avLst/>
          </a:prstGeom>
          <a:solidFill>
            <a:srgbClr val="EEE7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971031" y="2077693"/>
            <a:ext cx="603504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400" b="1" dirty="0">
                <a:solidFill>
                  <a:srgbClr val="7C3AED"/>
                </a:solidFill>
                <a:latin typeface="Aptos"/>
              </a:rPr>
              <a:t>2</a:t>
            </a:r>
            <a:endParaRPr lang="en-GB" sz="1400" b="1" dirty="0">
              <a:solidFill>
                <a:srgbClr val="7C3AED"/>
              </a:solidFill>
              <a:latin typeface="Apto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901183" y="2761488"/>
            <a:ext cx="274320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400" b="1">
                <a:solidFill>
                  <a:srgbClr val="1B1B1F"/>
                </a:solidFill>
                <a:latin typeface="Aptos"/>
              </a:rPr>
              <a:t>Tee yksi hyvä toimeksianto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37759" y="3730752"/>
            <a:ext cx="2670048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400" b="0">
                <a:solidFill>
                  <a:srgbClr val="6E6E73"/>
                </a:solidFill>
                <a:latin typeface="Aptos"/>
              </a:rPr>
              <a:t>Aineisto + tavoite + rajat + muoto.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375904" y="1591056"/>
            <a:ext cx="3429000" cy="3154680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D6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9793224" y="1883664"/>
            <a:ext cx="603504" cy="603504"/>
          </a:xfrm>
          <a:prstGeom prst="ellipse">
            <a:avLst/>
          </a:prstGeom>
          <a:solidFill>
            <a:srgbClr val="DDF7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793224" y="2077693"/>
            <a:ext cx="603504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400" b="1" dirty="0">
                <a:solidFill>
                  <a:srgbClr val="14804A"/>
                </a:solidFill>
                <a:latin typeface="Aptos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23376" y="2761488"/>
            <a:ext cx="274320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400" b="1">
                <a:solidFill>
                  <a:srgbClr val="1B1B1F"/>
                </a:solidFill>
                <a:latin typeface="Aptos"/>
              </a:rPr>
              <a:t>Vertaa ennen / jälkeen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759952" y="3730752"/>
            <a:ext cx="2670048" cy="486287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400" b="0">
                <a:solidFill>
                  <a:srgbClr val="6E6E73"/>
                </a:solidFill>
                <a:latin typeface="Aptos"/>
              </a:rPr>
              <a:t>Säästikö aikaa? Paransiko laatua? Voinko käyttää tätä uudelleen?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34440" y="5413248"/>
            <a:ext cx="9738360" cy="4114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400" b="1" dirty="0" err="1">
                <a:solidFill>
                  <a:srgbClr val="1B1B1F"/>
                </a:solidFill>
                <a:latin typeface="Aptos"/>
              </a:rPr>
              <a:t>Kysymyksiä</a:t>
            </a:r>
            <a:r>
              <a:rPr sz="1400" b="1" dirty="0">
                <a:solidFill>
                  <a:srgbClr val="1B1B1F"/>
                </a:solidFill>
                <a:latin typeface="Aptos"/>
              </a:rPr>
              <a:t>?  •  </a:t>
            </a:r>
            <a:r>
              <a:rPr sz="1400" b="1" dirty="0" err="1">
                <a:solidFill>
                  <a:srgbClr val="1B1B1F"/>
                </a:solidFill>
                <a:latin typeface="Aptos"/>
              </a:rPr>
              <a:t>Mikä</a:t>
            </a:r>
            <a:r>
              <a:rPr sz="1400" b="1" dirty="0">
                <a:solidFill>
                  <a:srgbClr val="1B1B1F"/>
                </a:solidFill>
                <a:latin typeface="Aptos"/>
              </a:rPr>
              <a:t> </a:t>
            </a:r>
            <a:r>
              <a:rPr sz="1400" b="1" dirty="0" err="1">
                <a:solidFill>
                  <a:srgbClr val="1B1B1F"/>
                </a:solidFill>
                <a:latin typeface="Aptos"/>
              </a:rPr>
              <a:t>käyttökohde</a:t>
            </a:r>
            <a:r>
              <a:rPr sz="1400" b="1" dirty="0">
                <a:solidFill>
                  <a:srgbClr val="1B1B1F"/>
                </a:solidFill>
                <a:latin typeface="Aptos"/>
              </a:rPr>
              <a:t> </a:t>
            </a:r>
            <a:r>
              <a:rPr sz="1400" b="1" dirty="0" err="1">
                <a:solidFill>
                  <a:srgbClr val="1B1B1F"/>
                </a:solidFill>
                <a:latin typeface="Aptos"/>
              </a:rPr>
              <a:t>sinulla</a:t>
            </a:r>
            <a:r>
              <a:rPr sz="1400" b="1" dirty="0">
                <a:solidFill>
                  <a:srgbClr val="1B1B1F"/>
                </a:solidFill>
                <a:latin typeface="Aptos"/>
              </a:rPr>
              <a:t> on </a:t>
            </a:r>
            <a:r>
              <a:rPr sz="1400" b="1" dirty="0" err="1">
                <a:solidFill>
                  <a:srgbClr val="1B1B1F"/>
                </a:solidFill>
                <a:latin typeface="Aptos"/>
              </a:rPr>
              <a:t>ensimmäisenä</a:t>
            </a:r>
            <a:r>
              <a:rPr sz="1400" b="1" dirty="0">
                <a:solidFill>
                  <a:srgbClr val="1B1B1F"/>
                </a:solidFill>
                <a:latin typeface="Aptos"/>
              </a:rPr>
              <a:t> </a:t>
            </a:r>
            <a:r>
              <a:rPr sz="1400" b="1" dirty="0" err="1">
                <a:solidFill>
                  <a:srgbClr val="1B1B1F"/>
                </a:solidFill>
                <a:latin typeface="Aptos"/>
              </a:rPr>
              <a:t>mielessä</a:t>
            </a:r>
            <a:r>
              <a:rPr sz="1400" b="1" dirty="0">
                <a:solidFill>
                  <a:srgbClr val="1B1B1F"/>
                </a:solidFill>
                <a:latin typeface="Aptos"/>
              </a:rPr>
              <a:t>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0292"/>
          </a:xfrm>
          <a:prstGeom prst="rect">
            <a:avLst/>
          </a:prstGeom>
          <a:solidFill>
            <a:srgbClr val="B51F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30352" y="310896"/>
            <a:ext cx="10789920" cy="47548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300" b="1">
                <a:solidFill>
                  <a:srgbClr val="1B1B1F"/>
                </a:solidFill>
                <a:latin typeface="Aptos Display"/>
              </a:rPr>
              <a:t>30 päivän aloitussuunnitelma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9496" y="832104"/>
            <a:ext cx="1088136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0" dirty="0">
                <a:solidFill>
                  <a:srgbClr val="6E6E73"/>
                </a:solidFill>
                <a:latin typeface="Aptos"/>
              </a:rPr>
              <a:t>Pieni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koe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,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mitattava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hyöty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,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sitten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vasta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E6E73"/>
                </a:solidFill>
                <a:latin typeface="Aptos"/>
              </a:rPr>
              <a:t>laajennus</a:t>
            </a:r>
            <a:r>
              <a:rPr sz="1400" b="0" dirty="0">
                <a:solidFill>
                  <a:srgbClr val="6E6E73"/>
                </a:solidFill>
                <a:latin typeface="Aptos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48288" y="6510528"/>
            <a:ext cx="27432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/>
            <a:r>
              <a:rPr sz="750" b="0">
                <a:solidFill>
                  <a:srgbClr val="6E6E73"/>
                </a:solidFill>
                <a:latin typeface="Aptos"/>
              </a:rP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83096"/>
            <a:ext cx="123444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670" b="1">
                <a:solidFill>
                  <a:srgbClr val="B51F2E"/>
                </a:solidFill>
                <a:latin typeface="Aptos"/>
              </a:rPr>
              <a:t>CREAMARKETING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74519" y="6483096"/>
            <a:ext cx="347472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670" b="0">
                <a:solidFill>
                  <a:srgbClr val="8A94A3"/>
                </a:solidFill>
                <a:latin typeface="Aptos"/>
              </a:rPr>
              <a:t>Karl-Johan Smeds  •  AI yrittäjälle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1417320"/>
            <a:ext cx="2542032" cy="4224528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D6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68096" y="1673352"/>
            <a:ext cx="2121408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400" b="1" dirty="0">
                <a:solidFill>
                  <a:srgbClr val="B51F2E"/>
                </a:solidFill>
                <a:latin typeface="Aptos"/>
              </a:rPr>
              <a:t>VIIKKO 1</a:t>
            </a:r>
          </a:p>
        </p:txBody>
      </p:sp>
      <p:sp>
        <p:nvSpPr>
          <p:cNvPr id="10" name="Oval 9"/>
          <p:cNvSpPr/>
          <p:nvPr/>
        </p:nvSpPr>
        <p:spPr>
          <a:xfrm>
            <a:off x="1572768" y="2139696"/>
            <a:ext cx="530352" cy="530352"/>
          </a:xfrm>
          <a:prstGeom prst="ellipse">
            <a:avLst/>
          </a:prstGeom>
          <a:solidFill>
            <a:srgbClr val="F8E6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572768" y="2297148"/>
            <a:ext cx="530352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400" b="1">
                <a:solidFill>
                  <a:srgbClr val="B51F2E"/>
                </a:solidFill>
                <a:latin typeface="Aptos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8" y="2871216"/>
            <a:ext cx="2084831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400" b="1">
                <a:solidFill>
                  <a:srgbClr val="1B1B1F"/>
                </a:solidFill>
                <a:latin typeface="Aptos"/>
              </a:rPr>
              <a:t>Valitse 1 tehtävä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1247" y="3749039"/>
            <a:ext cx="1993392" cy="113261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400" b="0">
                <a:solidFill>
                  <a:srgbClr val="6E6E73"/>
                </a:solidFill>
                <a:latin typeface="Aptos"/>
              </a:rPr>
              <a:t>Kirjaa lähtötilanne: aika, laatu, toistuvuus. Valitse tehtävä, jossa lopputulos on helppo tarkistaa.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447288" y="1417320"/>
            <a:ext cx="2542032" cy="4224528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D6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3648456" y="1673352"/>
            <a:ext cx="2121408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400" b="1">
                <a:solidFill>
                  <a:srgbClr val="7C3AED"/>
                </a:solidFill>
                <a:latin typeface="Aptos"/>
              </a:rPr>
              <a:t>VIIKKO 2</a:t>
            </a:r>
          </a:p>
        </p:txBody>
      </p:sp>
      <p:sp>
        <p:nvSpPr>
          <p:cNvPr id="16" name="Oval 15"/>
          <p:cNvSpPr/>
          <p:nvPr/>
        </p:nvSpPr>
        <p:spPr>
          <a:xfrm>
            <a:off x="4453128" y="2139696"/>
            <a:ext cx="530352" cy="530352"/>
          </a:xfrm>
          <a:prstGeom prst="ellipse">
            <a:avLst/>
          </a:prstGeom>
          <a:solidFill>
            <a:srgbClr val="EEE7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453128" y="2297148"/>
            <a:ext cx="530352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400" b="1">
                <a:solidFill>
                  <a:srgbClr val="7C3AED"/>
                </a:solidFill>
                <a:latin typeface="Aptos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75887" y="2871216"/>
            <a:ext cx="2084831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400" b="1">
                <a:solidFill>
                  <a:srgbClr val="1B1B1F"/>
                </a:solidFill>
                <a:latin typeface="Aptos"/>
              </a:rPr>
              <a:t>Tee 10 kokeilua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21608" y="3749039"/>
            <a:ext cx="1993392" cy="91717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400" b="0">
                <a:solidFill>
                  <a:srgbClr val="6E6E73"/>
                </a:solidFill>
                <a:latin typeface="Aptos"/>
              </a:rPr>
              <a:t>Hio promptia. Kokeile eri aineistoilla. Tallenna paras versio ja merkitse, missä AI epäonnistuu.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7648" y="1417320"/>
            <a:ext cx="2542032" cy="4224528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D6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528816" y="1673352"/>
            <a:ext cx="2121408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400" b="1">
                <a:solidFill>
                  <a:srgbClr val="B66A00"/>
                </a:solidFill>
                <a:latin typeface="Aptos"/>
              </a:rPr>
              <a:t>VIIKKO 3</a:t>
            </a:r>
          </a:p>
        </p:txBody>
      </p:sp>
      <p:sp>
        <p:nvSpPr>
          <p:cNvPr id="22" name="Oval 21"/>
          <p:cNvSpPr/>
          <p:nvPr/>
        </p:nvSpPr>
        <p:spPr>
          <a:xfrm>
            <a:off x="7333488" y="2139696"/>
            <a:ext cx="530352" cy="530352"/>
          </a:xfrm>
          <a:prstGeom prst="ellipse">
            <a:avLst/>
          </a:prstGeom>
          <a:solidFill>
            <a:srgbClr val="FFF0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333488" y="2297148"/>
            <a:ext cx="530352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400" b="1">
                <a:solidFill>
                  <a:srgbClr val="B66A00"/>
                </a:solidFill>
                <a:latin typeface="Aptos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56248" y="2871216"/>
            <a:ext cx="2084831" cy="486287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400" b="1">
                <a:solidFill>
                  <a:srgbClr val="1B1B1F"/>
                </a:solidFill>
                <a:latin typeface="Aptos"/>
              </a:rPr>
              <a:t>Tee näkyvyys- tai data-audit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01968" y="3749039"/>
            <a:ext cx="1993392" cy="113261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400" b="0">
                <a:solidFill>
                  <a:srgbClr val="6E6E73"/>
                </a:solidFill>
                <a:latin typeface="Aptos"/>
              </a:rPr>
              <a:t>Analysoi verkkosivu, kilpailijat tai yksi tiedosto. Pyydä AI:lta priorisoitu toimenpidelista.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208007" y="1417320"/>
            <a:ext cx="2542032" cy="4224528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D6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9409176" y="1673352"/>
            <a:ext cx="2121408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400" b="1">
                <a:solidFill>
                  <a:srgbClr val="14804A"/>
                </a:solidFill>
                <a:latin typeface="Aptos"/>
              </a:rPr>
              <a:t>VIIKKO 4</a:t>
            </a:r>
          </a:p>
        </p:txBody>
      </p:sp>
      <p:sp>
        <p:nvSpPr>
          <p:cNvPr id="28" name="Oval 27"/>
          <p:cNvSpPr/>
          <p:nvPr/>
        </p:nvSpPr>
        <p:spPr>
          <a:xfrm>
            <a:off x="10213847" y="2139696"/>
            <a:ext cx="530352" cy="530352"/>
          </a:xfrm>
          <a:prstGeom prst="ellipse">
            <a:avLst/>
          </a:prstGeom>
          <a:solidFill>
            <a:srgbClr val="DDF7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0213847" y="2297148"/>
            <a:ext cx="530352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400" b="1">
                <a:solidFill>
                  <a:srgbClr val="14804A"/>
                </a:solidFill>
                <a:latin typeface="Aptos"/>
              </a:rPr>
              <a:t>4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436607" y="2871216"/>
            <a:ext cx="2084831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400" b="1">
                <a:solidFill>
                  <a:srgbClr val="1B1B1F"/>
                </a:solidFill>
                <a:latin typeface="Aptos"/>
              </a:rPr>
              <a:t>Vakioi tai lopeta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482328" y="3749039"/>
            <a:ext cx="1993392" cy="91717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400" b="0">
                <a:solidFill>
                  <a:srgbClr val="6E6E73"/>
                </a:solidFill>
                <a:latin typeface="Aptos"/>
              </a:rPr>
              <a:t>Jos hyöty on selkeä, tee työohje ja integraatio. Jos ei, vaihda käyttökohdetta.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1578</TotalTime>
  <Words>1648</Words>
  <Application>Microsoft Office PowerPoint</Application>
  <PresentationFormat>Widescreen</PresentationFormat>
  <Paragraphs>296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Mitä pienyrittäjän pitäisi tietää tekoälystä – nyt?</dc:title>
  <dc:subject>30 min esitys yrittäjille, syksy 2026</dc:subject>
  <dc:creator>Karl-Johan Smeds / Creamarketing</dc:creator>
  <cp:keywords>tekoäly, pienyrittäjä, AI, GEO, verkkosivu, AI Act</cp:keywords>
  <dc:description>generated using python-pptx</dc:description>
  <cp:lastModifiedBy>Kalle Smeds</cp:lastModifiedBy>
  <cp:revision>4</cp:revision>
  <dcterms:created xsi:type="dcterms:W3CDTF">2013-01-27T09:14:16Z</dcterms:created>
  <dcterms:modified xsi:type="dcterms:W3CDTF">2026-09-18T07:06:38Z</dcterms:modified>
  <cp:category/>
</cp:coreProperties>
</file>