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4" r:id="rId2"/>
    <p:sldId id="352" r:id="rId3"/>
    <p:sldId id="353" r:id="rId4"/>
    <p:sldId id="354" r:id="rId5"/>
    <p:sldId id="359" r:id="rId6"/>
    <p:sldId id="356" r:id="rId7"/>
    <p:sldId id="350" r:id="rId8"/>
    <p:sldId id="358" r:id="rId9"/>
    <p:sldId id="360" r:id="rId10"/>
    <p:sldId id="362" r:id="rId11"/>
    <p:sldId id="357" r:id="rId12"/>
    <p:sldId id="31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11"/>
    <a:srgbClr val="D40FFF"/>
    <a:srgbClr val="FC1447"/>
    <a:srgbClr val="FC22A2"/>
    <a:srgbClr val="EB7E27"/>
    <a:srgbClr val="3EA6E9"/>
    <a:srgbClr val="CA2436"/>
    <a:srgbClr val="6D2986"/>
    <a:srgbClr val="D8262A"/>
    <a:srgbClr val="EA7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0" autoAdjust="0"/>
    <p:restoredTop sz="98580" autoAdjust="0"/>
  </p:normalViewPr>
  <p:slideViewPr>
    <p:cSldViewPr snapToGrid="0" snapToObjects="1">
      <p:cViewPr>
        <p:scale>
          <a:sx n="99" d="100"/>
          <a:sy n="99" d="100"/>
        </p:scale>
        <p:origin x="-16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53206-F51E-4548-BAD6-7EF0EF1334E1}" type="datetimeFigureOut">
              <a:rPr lang="en-US" smtClean="0"/>
              <a:t>12/09/18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1B5BE-1812-7843-A00D-9B3FE71E1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B3BA3-874A-0341-A1EA-3278D2C2DD24}" type="datetimeFigureOut">
              <a:rPr lang="en-US" smtClean="0"/>
              <a:t>12/09/18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F4C99-1071-8045-99CB-ADB694EAD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650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F4C99-1071-8045-99CB-ADB694EAD1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5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F4C99-1071-8045-99CB-ADB694EAD1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5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F4C99-1071-8045-99CB-ADB694EAD1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B9FF-BAE5-BE41-A6AA-45C0015F7455}" type="datetime1">
              <a:rPr lang="en-US" smtClean="0"/>
              <a:t>12/09/18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0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91B3-1C55-6245-8CDA-0FE930F66CAF}" type="datetime1">
              <a:rPr lang="en-US" smtClean="0"/>
              <a:t>12/09/18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4C29-0240-6245-A339-6530FA9CAA19}" type="datetime1">
              <a:rPr lang="en-US" smtClean="0"/>
              <a:t>12/09/18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Copyright somessa.com </a:t>
            </a:r>
            <a:fld id="{C7390A74-DBAD-4640-ACF4-57CC573CD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9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1CC8-D9C8-6A4B-B5A9-1C30AFA79276}" type="datetime1">
              <a:rPr lang="en-US" smtClean="0"/>
              <a:t>12/09/18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2B6B-EDAB-6543-A412-732A4A12C96A}" type="datetime1">
              <a:rPr lang="en-US" smtClean="0"/>
              <a:t>12/09/18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3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298A-3E0F-9641-8119-D6D7768A41F5}" type="datetime1">
              <a:rPr lang="en-US" smtClean="0"/>
              <a:t>12/09/18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6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2D52-EF37-7D4B-A48A-257454C16619}" type="datetime1">
              <a:rPr lang="en-US" smtClean="0"/>
              <a:t>12/09/18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819EA-ADD7-984F-8C94-38ADD9320FA5}" type="datetime1">
              <a:rPr lang="en-US" smtClean="0"/>
              <a:t>12/09/18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8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1F7F-6F42-4D42-8571-B118B6BD2FA3}" type="datetime1">
              <a:rPr lang="en-US" smtClean="0"/>
              <a:t>12/09/18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8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36A8-6E0F-8048-83D2-B074DC30CC79}" type="datetime1">
              <a:rPr lang="en-US" smtClean="0"/>
              <a:t>12/09/18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2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4E8F-2EE6-4E40-96FD-15A7209B239B}" type="datetime1">
              <a:rPr lang="en-US" smtClean="0"/>
              <a:t>12/09/18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0A74-DBAD-4640-ACF4-57CC573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8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69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</a:t>
            </a:r>
            <a:r>
              <a:rPr lang="en-US" dirty="0" err="1"/>
              <a:t>somessa.com</a:t>
            </a:r>
            <a:r>
              <a:rPr lang="en-US" dirty="0"/>
              <a:t> </a:t>
            </a:r>
            <a:fld id="{C7390A74-DBAD-4640-ACF4-57CC573CDE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9" descr="logo_orava_päällä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8" y="5963399"/>
            <a:ext cx="1803172" cy="6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orava_photobomb_gradie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88" y="0"/>
            <a:ext cx="9183589" cy="6871510"/>
          </a:xfrm>
          <a:prstGeom prst="rect">
            <a:avLst/>
          </a:prstGeom>
        </p:spPr>
      </p:pic>
      <p:pic>
        <p:nvPicPr>
          <p:cNvPr id="9" name="Picture 8" descr="tekstilogo_vaaka_nega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479" y="670363"/>
            <a:ext cx="5598856" cy="1076111"/>
          </a:xfrm>
          <a:prstGeom prst="rect">
            <a:avLst/>
          </a:prstGeom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401410" y="1962634"/>
            <a:ext cx="5507901" cy="96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Marknadsföring</a:t>
            </a:r>
            <a:r>
              <a:rPr lang="en-US" sz="2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Open sans light"/>
                <a:cs typeface="Open sans light"/>
              </a:rPr>
              <a:t>via </a:t>
            </a:r>
            <a:r>
              <a:rPr lang="en-US" sz="2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influencers </a:t>
            </a:r>
            <a:endParaRPr lang="en-US" sz="2400" b="1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01410" y="2800431"/>
            <a:ext cx="49355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somessa.com</a:t>
            </a: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</a:b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@ </a:t>
            </a:r>
            <a:r>
              <a:rPr lang="en-US" sz="2000" b="1" dirty="0">
                <a:solidFill>
                  <a:schemeClr val="bg1"/>
                </a:solidFill>
                <a:latin typeface="Open sans light"/>
                <a:cs typeface="Open sans light"/>
              </a:rPr>
              <a:t>VASEKs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  <a:cs typeface="Open sans light"/>
              </a:rPr>
              <a:t>företagarinfo</a:t>
            </a:r>
            <a:r>
              <a:rPr lang="en-US" sz="2000" b="1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  <a:cs typeface="Open sans light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  <a:cs typeface="Open sans light"/>
              </a:rPr>
              <a:t>Malax</a:t>
            </a: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</a:b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12</a:t>
            </a: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.9.2018</a:t>
            </a:r>
            <a:endParaRPr lang="en-US" sz="2000" b="1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endParaRPr lang="en-US" b="1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Open sans light"/>
                <a:cs typeface="Open sans light"/>
              </a:rPr>
              <a:t>Johanna </a:t>
            </a:r>
            <a: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Tidström</a:t>
            </a:r>
            <a:br>
              <a:rPr lang="en-US" sz="2000" b="1" dirty="0" smtClean="0">
                <a:solidFill>
                  <a:schemeClr val="bg1"/>
                </a:solidFill>
                <a:latin typeface="Open sans light"/>
                <a:cs typeface="Open sans light"/>
              </a:rPr>
            </a:br>
            <a:endParaRPr lang="en-US" b="1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158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3951" y="27730"/>
            <a:ext cx="8749502" cy="92434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i-FI" sz="4000" dirty="0" err="1" smtClean="0">
                <a:solidFill>
                  <a:srgbClr val="6D2986"/>
                </a:solidFill>
              </a:rPr>
              <a:t>Profil</a:t>
            </a:r>
            <a:r>
              <a:rPr lang="fi-FI" sz="4000" dirty="0">
                <a:solidFill>
                  <a:srgbClr val="6D2986"/>
                </a:solidFill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</a:rPr>
              <a:t>ger</a:t>
            </a:r>
            <a:r>
              <a:rPr lang="fi-FI" sz="4000" dirty="0" smtClean="0">
                <a:solidFill>
                  <a:srgbClr val="6D2986"/>
                </a:solidFill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</a:rPr>
              <a:t>snabb</a:t>
            </a:r>
            <a:r>
              <a:rPr lang="fi-FI" sz="4000" dirty="0" smtClean="0">
                <a:solidFill>
                  <a:srgbClr val="6D2986"/>
                </a:solidFill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</a:rPr>
              <a:t>överblick</a:t>
            </a:r>
            <a:endParaRPr lang="fi-FI" sz="4000" dirty="0">
              <a:solidFill>
                <a:srgbClr val="6D2986"/>
              </a:solidFill>
            </a:endParaRPr>
          </a:p>
        </p:txBody>
      </p:sp>
      <p:pic>
        <p:nvPicPr>
          <p:cNvPr id="4" name="Picture 3" descr="Screen Shot 2018-09-11 at 3.33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43" b="1"/>
          <a:stretch/>
        </p:blipFill>
        <p:spPr>
          <a:xfrm>
            <a:off x="153951" y="859063"/>
            <a:ext cx="8326673" cy="4836036"/>
          </a:xfrm>
          <a:prstGeom prst="rect">
            <a:avLst/>
          </a:prstGeom>
        </p:spPr>
      </p:pic>
      <p:pic>
        <p:nvPicPr>
          <p:cNvPr id="5" name="Picture 4" descr="Screen Shot 2018-09-11 at 3.34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95" y="5554386"/>
            <a:ext cx="4349094" cy="1114664"/>
          </a:xfrm>
          <a:prstGeom prst="rect">
            <a:avLst/>
          </a:prstGeom>
        </p:spPr>
      </p:pic>
      <p:pic>
        <p:nvPicPr>
          <p:cNvPr id="6" name="Picture 5" descr="Screen Shot 2018-09-11 at 3.34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64" y="5695099"/>
            <a:ext cx="4259289" cy="97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79608" y="952077"/>
            <a:ext cx="3835925" cy="360337"/>
          </a:xfrm>
          <a:prstGeom prst="roundRect">
            <a:avLst/>
          </a:prstGeom>
          <a:solidFill>
            <a:srgbClr val="3EA6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 smtClean="0"/>
              <a:t>T ex </a:t>
            </a:r>
            <a:r>
              <a:rPr lang="en-US" sz="1600" b="1" dirty="0" err="1" smtClean="0"/>
              <a:t>skönhetsbloggare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Jyväskylä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406202" y="1146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4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7B078A"/>
                </a:solidFill>
              </a:rPr>
              <a:t>Tips vid </a:t>
            </a:r>
            <a:r>
              <a:rPr lang="en-US" b="1" dirty="0" err="1" smtClean="0">
                <a:solidFill>
                  <a:srgbClr val="7B078A"/>
                </a:solidFill>
              </a:rPr>
              <a:t>samarbeten</a:t>
            </a:r>
            <a:r>
              <a:rPr lang="en-US" b="1" dirty="0" smtClean="0">
                <a:solidFill>
                  <a:srgbClr val="7B078A"/>
                </a:solidFill>
              </a:rPr>
              <a:t> med influencers</a:t>
            </a:r>
            <a:r>
              <a:rPr lang="en-US" dirty="0" smtClean="0">
                <a:solidFill>
                  <a:srgbClr val="7B078A"/>
                </a:solidFill>
              </a:rPr>
              <a:t/>
            </a:r>
            <a:br>
              <a:rPr lang="en-US" dirty="0" smtClean="0">
                <a:solidFill>
                  <a:srgbClr val="7B078A"/>
                </a:solidFill>
              </a:rPr>
            </a:br>
            <a:endParaRPr lang="en-US" dirty="0">
              <a:solidFill>
                <a:srgbClr val="7B078A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5409" y="956474"/>
            <a:ext cx="8109532" cy="56027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6D2986"/>
                </a:solidFill>
              </a:rPr>
              <a:t>Bestäm</a:t>
            </a:r>
            <a:r>
              <a:rPr lang="en-US" sz="2800" b="1" dirty="0" smtClean="0">
                <a:solidFill>
                  <a:srgbClr val="6D2986"/>
                </a:solidFill>
              </a:rPr>
              <a:t> </a:t>
            </a:r>
            <a:r>
              <a:rPr lang="en-US" sz="2800" b="1" dirty="0" err="1" smtClean="0">
                <a:solidFill>
                  <a:srgbClr val="6D2986"/>
                </a:solidFill>
              </a:rPr>
              <a:t>målsättning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mr-IN" sz="2800" dirty="0" smtClean="0">
                <a:solidFill>
                  <a:srgbClr val="6D2986"/>
                </a:solidFill>
              </a:rPr>
              <a:t>–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följare</a:t>
            </a:r>
            <a:r>
              <a:rPr lang="en-US" sz="2800" dirty="0" smtClean="0">
                <a:solidFill>
                  <a:srgbClr val="6D2986"/>
                </a:solidFill>
              </a:rPr>
              <a:t>, </a:t>
            </a:r>
            <a:r>
              <a:rPr lang="en-US" sz="2800" dirty="0" err="1" smtClean="0">
                <a:solidFill>
                  <a:srgbClr val="6D2986"/>
                </a:solidFill>
              </a:rPr>
              <a:t>kunder</a:t>
            </a:r>
            <a:r>
              <a:rPr lang="en-US" sz="2800" dirty="0" smtClean="0">
                <a:solidFill>
                  <a:srgbClr val="6D2986"/>
                </a:solidFill>
              </a:rPr>
              <a:t>, feedback</a:t>
            </a:r>
            <a:r>
              <a:rPr lang="mr-IN" sz="2800" dirty="0" smtClean="0">
                <a:solidFill>
                  <a:srgbClr val="6D2986"/>
                </a:solidFill>
              </a:rPr>
              <a:t>…</a:t>
            </a:r>
            <a:endParaRPr lang="en-US" sz="2800" dirty="0" smtClean="0">
              <a:solidFill>
                <a:srgbClr val="6D2986"/>
              </a:solidFill>
            </a:endParaRPr>
          </a:p>
          <a:p>
            <a:pPr marL="514350" indent="-514350">
              <a:buFont typeface="Arial"/>
              <a:buAutoNum type="arabicPeriod"/>
            </a:pPr>
            <a:r>
              <a:rPr lang="en-US" sz="2800" b="1" dirty="0" err="1" smtClean="0">
                <a:solidFill>
                  <a:srgbClr val="6D2986"/>
                </a:solidFill>
              </a:rPr>
              <a:t>Bekanta</a:t>
            </a:r>
            <a:r>
              <a:rPr lang="en-US" sz="2800" dirty="0" smtClean="0">
                <a:solidFill>
                  <a:srgbClr val="6D2986"/>
                </a:solidFill>
              </a:rPr>
              <a:t> dig med </a:t>
            </a:r>
            <a:r>
              <a:rPr lang="en-US" sz="2800" dirty="0" err="1" smtClean="0">
                <a:solidFill>
                  <a:srgbClr val="6D2986"/>
                </a:solidFill>
              </a:rPr>
              <a:t>influencerns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kanaler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och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innehåll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och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deras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följare</a:t>
            </a:r>
            <a:endParaRPr lang="en-US" sz="2800" dirty="0" smtClean="0">
              <a:solidFill>
                <a:srgbClr val="6D2986"/>
              </a:solidFill>
            </a:endParaRPr>
          </a:p>
          <a:p>
            <a:pPr marL="857250" lvl="1" indent="-457200"/>
            <a:r>
              <a:rPr lang="en-US" sz="2400" dirty="0" err="1" smtClean="0">
                <a:solidFill>
                  <a:srgbClr val="6D2986"/>
                </a:solidFill>
              </a:rPr>
              <a:t>Följare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motsvarar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egen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målgrupp</a:t>
            </a:r>
            <a:endParaRPr lang="en-US" sz="2400" dirty="0" smtClean="0">
              <a:solidFill>
                <a:srgbClr val="6D2986"/>
              </a:solidFill>
            </a:endParaRPr>
          </a:p>
          <a:p>
            <a:pPr marL="857250" lvl="1" indent="-457200"/>
            <a:r>
              <a:rPr lang="en-US" sz="2400" dirty="0" err="1" smtClean="0">
                <a:solidFill>
                  <a:srgbClr val="6D2986"/>
                </a:solidFill>
              </a:rPr>
              <a:t>Försäljningskunskap</a:t>
            </a:r>
            <a:endParaRPr lang="en-US" sz="2400" dirty="0" smtClean="0">
              <a:solidFill>
                <a:srgbClr val="6D2986"/>
              </a:solidFill>
            </a:endParaRPr>
          </a:p>
          <a:p>
            <a:pPr marL="514350" indent="-514350">
              <a:buFont typeface="Arial"/>
              <a:buAutoNum type="arabicPeriod"/>
            </a:pPr>
            <a:r>
              <a:rPr lang="en-US" sz="2800" b="1" dirty="0" smtClean="0">
                <a:solidFill>
                  <a:srgbClr val="6D2986"/>
                </a:solidFill>
              </a:rPr>
              <a:t>Information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åt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influencern</a:t>
            </a:r>
            <a:r>
              <a:rPr lang="en-US" sz="2800" dirty="0" smtClean="0">
                <a:solidFill>
                  <a:srgbClr val="6D2986"/>
                </a:solidFill>
              </a:rPr>
              <a:t>; </a:t>
            </a:r>
            <a:r>
              <a:rPr lang="en-US" sz="2800" dirty="0" err="1" smtClean="0">
                <a:solidFill>
                  <a:srgbClr val="6D2986"/>
                </a:solidFill>
              </a:rPr>
              <a:t>ömesidig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respekt</a:t>
            </a:r>
            <a:endParaRPr lang="en-US" sz="2800" dirty="0" smtClean="0">
              <a:solidFill>
                <a:srgbClr val="6D2986"/>
              </a:solidFill>
            </a:endParaRPr>
          </a:p>
          <a:p>
            <a:pPr marL="514350" indent="-514350">
              <a:buFont typeface="Arial"/>
              <a:buAutoNum type="arabicPeriod"/>
            </a:pPr>
            <a:r>
              <a:rPr lang="en-US" sz="2800" b="1" dirty="0" err="1" smtClean="0">
                <a:solidFill>
                  <a:srgbClr val="6D2986"/>
                </a:solidFill>
              </a:rPr>
              <a:t>Bestäm</a:t>
            </a:r>
            <a:r>
              <a:rPr lang="en-US" sz="2800" b="1" dirty="0" smtClean="0">
                <a:solidFill>
                  <a:srgbClr val="6D2986"/>
                </a:solidFill>
              </a:rPr>
              <a:t> </a:t>
            </a:r>
            <a:r>
              <a:rPr lang="en-US" sz="2800" b="1" dirty="0" err="1" smtClean="0">
                <a:solidFill>
                  <a:srgbClr val="6D2986"/>
                </a:solidFill>
              </a:rPr>
              <a:t>detaljer</a:t>
            </a:r>
            <a:r>
              <a:rPr lang="en-US" sz="2800" b="1" dirty="0">
                <a:solidFill>
                  <a:srgbClr val="6D2986"/>
                </a:solidFill>
              </a:rPr>
              <a:t> </a:t>
            </a:r>
            <a:r>
              <a:rPr lang="mr-IN" sz="2800" dirty="0" smtClean="0">
                <a:solidFill>
                  <a:srgbClr val="6D2986"/>
                </a:solidFill>
              </a:rPr>
              <a:t>–</a:t>
            </a:r>
            <a:r>
              <a:rPr lang="en-US" sz="2800" dirty="0" smtClean="0">
                <a:solidFill>
                  <a:srgbClr val="6D2986"/>
                </a:solidFill>
              </a:rPr>
              <a:t> </a:t>
            </a:r>
            <a:r>
              <a:rPr lang="en-US" sz="2800" dirty="0" err="1" smtClean="0">
                <a:solidFill>
                  <a:srgbClr val="6D2986"/>
                </a:solidFill>
              </a:rPr>
              <a:t>ge</a:t>
            </a:r>
            <a:r>
              <a:rPr lang="en-US" sz="2800" dirty="0" smtClean="0">
                <a:solidFill>
                  <a:srgbClr val="6D2986"/>
                </a:solidFill>
              </a:rPr>
              <a:t> info, </a:t>
            </a:r>
            <a:r>
              <a:rPr lang="en-US" sz="2800" dirty="0" err="1" smtClean="0">
                <a:solidFill>
                  <a:srgbClr val="6D2986"/>
                </a:solidFill>
              </a:rPr>
              <a:t>tidpunkt</a:t>
            </a:r>
            <a:r>
              <a:rPr lang="en-US" sz="2800" dirty="0" smtClean="0">
                <a:solidFill>
                  <a:srgbClr val="6D2986"/>
                </a:solidFill>
              </a:rPr>
              <a:t>, </a:t>
            </a:r>
            <a:r>
              <a:rPr lang="en-US" sz="2800" dirty="0" err="1" smtClean="0">
                <a:solidFill>
                  <a:srgbClr val="6D2986"/>
                </a:solidFill>
              </a:rPr>
              <a:t>kanaler</a:t>
            </a:r>
            <a:r>
              <a:rPr lang="en-US" sz="2800" dirty="0" smtClean="0">
                <a:solidFill>
                  <a:srgbClr val="6D2986"/>
                </a:solidFill>
              </a:rPr>
              <a:t>, </a:t>
            </a:r>
            <a:r>
              <a:rPr lang="en-US" sz="2800" dirty="0" err="1" smtClean="0">
                <a:solidFill>
                  <a:srgbClr val="6D2986"/>
                </a:solidFill>
              </a:rPr>
              <a:t>ersättning</a:t>
            </a:r>
            <a:r>
              <a:rPr lang="en-US" sz="2800" dirty="0" smtClean="0">
                <a:solidFill>
                  <a:srgbClr val="6D2986"/>
                </a:solidFill>
              </a:rPr>
              <a:t>, “doping-</a:t>
            </a:r>
            <a:r>
              <a:rPr lang="en-US" sz="2800" dirty="0" err="1" smtClean="0">
                <a:solidFill>
                  <a:srgbClr val="6D2986"/>
                </a:solidFill>
              </a:rPr>
              <a:t>klausul</a:t>
            </a:r>
            <a:r>
              <a:rPr lang="en-US" sz="2800" dirty="0" smtClean="0">
                <a:solidFill>
                  <a:srgbClr val="6D2986"/>
                </a:solidFill>
              </a:rPr>
              <a:t>”, </a:t>
            </a:r>
            <a:r>
              <a:rPr lang="en-US" sz="2800" dirty="0" err="1" smtClean="0">
                <a:solidFill>
                  <a:srgbClr val="6D2986"/>
                </a:solidFill>
              </a:rPr>
              <a:t>raportering</a:t>
            </a:r>
            <a:r>
              <a:rPr lang="en-US" sz="2800" dirty="0" smtClean="0">
                <a:solidFill>
                  <a:srgbClr val="6D2986"/>
                </a:solidFill>
              </a:rPr>
              <a:t>, </a:t>
            </a:r>
            <a:endParaRPr lang="en-US" sz="2800" dirty="0" smtClean="0">
              <a:solidFill>
                <a:srgbClr val="6D2986"/>
              </a:solidFill>
            </a:endParaRPr>
          </a:p>
          <a:p>
            <a:pPr marL="514350" indent="-514350">
              <a:buFont typeface="Arial"/>
              <a:buAutoNum type="arabicPeriod"/>
            </a:pPr>
            <a:r>
              <a:rPr lang="en-US" sz="2800" b="1" dirty="0" err="1" smtClean="0">
                <a:solidFill>
                  <a:srgbClr val="6D2986"/>
                </a:solidFill>
              </a:rPr>
              <a:t>Uppföljning</a:t>
            </a:r>
            <a:r>
              <a:rPr lang="en-US" sz="2800" b="1" dirty="0" smtClean="0">
                <a:solidFill>
                  <a:srgbClr val="6D2986"/>
                </a:solidFill>
              </a:rPr>
              <a:t> &amp; </a:t>
            </a:r>
            <a:r>
              <a:rPr lang="en-US" sz="2800" b="1" dirty="0" err="1" smtClean="0">
                <a:solidFill>
                  <a:srgbClr val="6D2986"/>
                </a:solidFill>
              </a:rPr>
              <a:t>våga</a:t>
            </a:r>
            <a:r>
              <a:rPr lang="en-US" sz="2800" b="1" dirty="0" smtClean="0">
                <a:solidFill>
                  <a:srgbClr val="6D2986"/>
                </a:solidFill>
              </a:rPr>
              <a:t> </a:t>
            </a:r>
            <a:r>
              <a:rPr lang="en-US" sz="2800" b="1" dirty="0" err="1" smtClean="0">
                <a:solidFill>
                  <a:srgbClr val="6D2986"/>
                </a:solidFill>
              </a:rPr>
              <a:t>testa</a:t>
            </a:r>
            <a:endParaRPr lang="en-US" sz="2800" b="1" dirty="0" smtClean="0">
              <a:solidFill>
                <a:srgbClr val="6D29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6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008"/>
            <a:ext cx="9144000" cy="6945001"/>
          </a:xfrm>
          <a:prstGeom prst="rect">
            <a:avLst/>
          </a:prstGeom>
        </p:spPr>
      </p:pic>
      <p:pic>
        <p:nvPicPr>
          <p:cNvPr id="10" name="Picture 9" descr="logo_orava_päällä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8" y="5963399"/>
            <a:ext cx="1803172" cy="674439"/>
          </a:xfrm>
          <a:prstGeom prst="rect">
            <a:avLst/>
          </a:prstGeom>
        </p:spPr>
      </p:pic>
      <p:sp>
        <p:nvSpPr>
          <p:cNvPr id="13" name="Pyöristetty kuvatekstisuorakulmio 12"/>
          <p:cNvSpPr/>
          <p:nvPr/>
        </p:nvSpPr>
        <p:spPr>
          <a:xfrm>
            <a:off x="473997" y="3681545"/>
            <a:ext cx="2861591" cy="1314388"/>
          </a:xfrm>
          <a:prstGeom prst="wedgeRoundRectCallout">
            <a:avLst>
              <a:gd name="adj1" fmla="val 32001"/>
              <a:gd name="adj2" fmla="val 98039"/>
              <a:gd name="adj3" fmla="val 16667"/>
            </a:avLst>
          </a:prstGeom>
          <a:solidFill>
            <a:srgbClr val="EA7827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600" dirty="0">
              <a:solidFill>
                <a:schemeClr val="tx1"/>
              </a:solidFill>
              <a:latin typeface="Open sans regular"/>
              <a:cs typeface="Open sans regular"/>
            </a:endParaRPr>
          </a:p>
          <a:p>
            <a:pPr algn="ctr"/>
            <a:r>
              <a:rPr lang="fi-FI" sz="2000" b="1" dirty="0" smtClean="0">
                <a:solidFill>
                  <a:srgbClr val="FFFFFF"/>
                </a:solidFill>
                <a:latin typeface="Open sans regular"/>
                <a:cs typeface="Open sans regular"/>
              </a:rPr>
              <a:t>Johanna Tidström</a:t>
            </a: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Open sans"/>
                <a:cs typeface="Open sans"/>
              </a:rPr>
              <a:t>johanna</a:t>
            </a:r>
            <a:r>
              <a:rPr lang="en-US" sz="1600" dirty="0" err="1">
                <a:solidFill>
                  <a:schemeClr val="bg1"/>
                </a:solidFill>
                <a:latin typeface="Open sans"/>
                <a:cs typeface="Open sans"/>
              </a:rPr>
              <a:t>@</a:t>
            </a:r>
            <a:r>
              <a:rPr lang="en-US" sz="1600" dirty="0" err="1" smtClean="0">
                <a:solidFill>
                  <a:schemeClr val="bg1"/>
                </a:solidFill>
                <a:latin typeface="Open sans"/>
                <a:cs typeface="Open sans"/>
              </a:rPr>
              <a:t>somessa.com</a:t>
            </a:r>
            <a:endParaRPr lang="en-US" sz="1600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r>
              <a:rPr lang="fi-FI" sz="1600" dirty="0" err="1">
                <a:solidFill>
                  <a:schemeClr val="bg1"/>
                </a:solidFill>
                <a:latin typeface="Helvetica"/>
                <a:cs typeface="Helvetica"/>
              </a:rPr>
              <a:t>I</a:t>
            </a:r>
            <a:r>
              <a:rPr lang="fi-FI" sz="1600" dirty="0" err="1" smtClean="0">
                <a:solidFill>
                  <a:schemeClr val="bg1"/>
                </a:solidFill>
                <a:latin typeface="Helvetica"/>
                <a:cs typeface="Helvetica"/>
              </a:rPr>
              <a:t>nsta</a:t>
            </a:r>
            <a:r>
              <a:rPr lang="fi-FI" sz="1600" dirty="0" smtClean="0">
                <a:solidFill>
                  <a:schemeClr val="bg1"/>
                </a:solidFill>
                <a:latin typeface="Helvetica"/>
                <a:cs typeface="Helvetica"/>
              </a:rPr>
              <a:t>: </a:t>
            </a:r>
            <a:r>
              <a:rPr lang="fi-FI" sz="1600" dirty="0" err="1" smtClean="0">
                <a:solidFill>
                  <a:schemeClr val="bg1"/>
                </a:solidFill>
                <a:latin typeface="Helvetica"/>
                <a:cs typeface="Helvetica"/>
              </a:rPr>
              <a:t>johannastimes</a:t>
            </a:r>
            <a:endParaRPr lang="fi-FI" sz="160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fi-FI" sz="1600" dirty="0" err="1" smtClean="0">
                <a:solidFill>
                  <a:schemeClr val="bg1"/>
                </a:solidFill>
                <a:latin typeface="Helvetica"/>
                <a:cs typeface="Helvetica"/>
              </a:rPr>
              <a:t>Linkedin</a:t>
            </a:r>
            <a:r>
              <a:rPr lang="fi-FI" sz="1600" dirty="0" smtClean="0">
                <a:solidFill>
                  <a:schemeClr val="bg1"/>
                </a:solidFill>
                <a:latin typeface="Helvetica"/>
                <a:cs typeface="Helvetica"/>
              </a:rPr>
              <a:t>: Johanna Tidström</a:t>
            </a:r>
            <a:endParaRPr lang="fi-FI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fi-FI" sz="12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fi-FI" sz="11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somessa.com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7421" y="192416"/>
            <a:ext cx="269412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B078A"/>
                </a:solidFill>
              </a:rPr>
              <a:t>Instagram</a:t>
            </a:r>
            <a:r>
              <a:rPr lang="en-US" b="1" dirty="0" smtClean="0">
                <a:solidFill>
                  <a:srgbClr val="7B078A"/>
                </a:solidFill>
              </a:rPr>
              <a:t>: </a:t>
            </a:r>
            <a:r>
              <a:rPr lang="en-US" b="1" dirty="0" err="1" smtClean="0">
                <a:solidFill>
                  <a:srgbClr val="7B078A"/>
                </a:solidFill>
              </a:rPr>
              <a:t>somessa_com</a:t>
            </a:r>
            <a:r>
              <a:rPr lang="en-US" b="1" dirty="0" smtClean="0">
                <a:solidFill>
                  <a:srgbClr val="7B078A"/>
                </a:solidFill>
              </a:rPr>
              <a:t/>
            </a:r>
            <a:br>
              <a:rPr lang="en-US" b="1" dirty="0" smtClean="0">
                <a:solidFill>
                  <a:srgbClr val="7B078A"/>
                </a:solidFill>
              </a:rPr>
            </a:br>
            <a:r>
              <a:rPr lang="en-US" b="1" dirty="0" smtClean="0">
                <a:solidFill>
                  <a:srgbClr val="7B078A"/>
                </a:solidFill>
              </a:rPr>
              <a:t>Facebook: </a:t>
            </a:r>
            <a:r>
              <a:rPr lang="en-US" b="1" dirty="0" err="1" smtClean="0">
                <a:solidFill>
                  <a:srgbClr val="7B078A"/>
                </a:solidFill>
              </a:rPr>
              <a:t>somessa.com</a:t>
            </a:r>
            <a:endParaRPr lang="en-US" b="1" dirty="0">
              <a:solidFill>
                <a:srgbClr val="7B078A"/>
              </a:solidFill>
            </a:endParaRPr>
          </a:p>
          <a:p>
            <a:r>
              <a:rPr lang="en-US" b="1" dirty="0" err="1" smtClean="0">
                <a:solidFill>
                  <a:srgbClr val="7B078A"/>
                </a:solidFill>
              </a:rPr>
              <a:t>www.somessa.com</a:t>
            </a:r>
            <a:endParaRPr lang="en-US" b="1" dirty="0" smtClean="0">
              <a:solidFill>
                <a:srgbClr val="7B078A"/>
              </a:solidFill>
            </a:endParaRPr>
          </a:p>
          <a:p>
            <a:endParaRPr lang="en-US" b="1" dirty="0" smtClean="0">
              <a:solidFill>
                <a:srgbClr val="7B078A"/>
              </a:solidFill>
            </a:endParaRP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2748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4-23 at 18.33.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44" y="3705830"/>
            <a:ext cx="2501430" cy="2867346"/>
          </a:xfrm>
          <a:prstGeom prst="rect">
            <a:avLst/>
          </a:prstGeom>
        </p:spPr>
      </p:pic>
      <p:pic>
        <p:nvPicPr>
          <p:cNvPr id="6" name="Picture 5" descr="Screen Shot 2018-04-23 at 18.4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029" y="1052136"/>
            <a:ext cx="1859388" cy="1988025"/>
          </a:xfrm>
          <a:prstGeom prst="rect">
            <a:avLst/>
          </a:prstGeom>
        </p:spPr>
      </p:pic>
      <p:pic>
        <p:nvPicPr>
          <p:cNvPr id="7" name="Picture 6" descr="Screen Shot 2018-04-22 at 21.02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611" y="3463474"/>
            <a:ext cx="2052430" cy="2257673"/>
          </a:xfrm>
          <a:prstGeom prst="rect">
            <a:avLst/>
          </a:prstGeom>
        </p:spPr>
      </p:pic>
      <p:pic>
        <p:nvPicPr>
          <p:cNvPr id="8" name="Picture 7" descr="Screen Shot 2018-04-23 at 12.15.1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13" y="821237"/>
            <a:ext cx="3765753" cy="1885245"/>
          </a:xfrm>
          <a:prstGeom prst="rect">
            <a:avLst/>
          </a:prstGeom>
        </p:spPr>
      </p:pic>
      <p:pic>
        <p:nvPicPr>
          <p:cNvPr id="2" name="Picture 1" descr="Screen Shot 2018-09-12 at 16.34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81" y="506332"/>
            <a:ext cx="2921397" cy="3135359"/>
          </a:xfrm>
          <a:prstGeom prst="rect">
            <a:avLst/>
          </a:prstGeom>
        </p:spPr>
      </p:pic>
      <p:pic>
        <p:nvPicPr>
          <p:cNvPr id="3" name="Picture 2" descr="Screen Shot 2018-09-12 at 16.36.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2" y="2883312"/>
            <a:ext cx="3420865" cy="27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5"/>
          <p:cNvSpPr txBox="1"/>
          <p:nvPr/>
        </p:nvSpPr>
        <p:spPr>
          <a:xfrm>
            <a:off x="4111790" y="4524182"/>
            <a:ext cx="4483293" cy="830997"/>
          </a:xfrm>
          <a:prstGeom prst="rect">
            <a:avLst/>
          </a:prstGeom>
          <a:solidFill>
            <a:srgbClr val="FC1447"/>
          </a:solidFill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  <a:latin typeface="Open sans regular"/>
                <a:cs typeface="Open sans regular"/>
              </a:rPr>
              <a:t>79%</a:t>
            </a:r>
          </a:p>
          <a:p>
            <a:endParaRPr lang="fi-FI" sz="2400" dirty="0">
              <a:solidFill>
                <a:schemeClr val="bg1"/>
              </a:solidFill>
              <a:latin typeface="Open sans regular"/>
              <a:cs typeface="Open sans regular"/>
            </a:endParaRPr>
          </a:p>
        </p:txBody>
      </p:sp>
      <p:sp>
        <p:nvSpPr>
          <p:cNvPr id="14" name="Tekstiruutu 16"/>
          <p:cNvSpPr txBox="1"/>
          <p:nvPr/>
        </p:nvSpPr>
        <p:spPr>
          <a:xfrm>
            <a:off x="4078941" y="5471213"/>
            <a:ext cx="4483298" cy="872033"/>
          </a:xfrm>
          <a:prstGeom prst="rect">
            <a:avLst/>
          </a:prstGeom>
          <a:solidFill>
            <a:srgbClr val="6D2986"/>
          </a:solidFill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  <a:latin typeface="Open sans regular"/>
                <a:cs typeface="Open sans regular"/>
              </a:rPr>
              <a:t>59%</a:t>
            </a:r>
          </a:p>
          <a:p>
            <a:endParaRPr lang="fi-FI" sz="2400" b="1" baseline="30000" dirty="0">
              <a:solidFill>
                <a:schemeClr val="bg1"/>
              </a:solidFill>
              <a:latin typeface="Open sans regular"/>
              <a:cs typeface="Open sans regular"/>
            </a:endParaRPr>
          </a:p>
          <a:p>
            <a:endParaRPr lang="fi-FI" sz="1600" baseline="30000" dirty="0">
              <a:solidFill>
                <a:schemeClr val="bg1"/>
              </a:solidFill>
              <a:latin typeface="Open sans regular"/>
              <a:cs typeface="Open sans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somessa.com</a:t>
            </a:r>
            <a:endParaRPr lang="en-US"/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1" y="5697"/>
            <a:ext cx="9050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Nya</a:t>
            </a:r>
            <a:r>
              <a:rPr lang="fi-FI" sz="40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möjligheter</a:t>
            </a:r>
            <a:r>
              <a:rPr lang="fi-FI" sz="40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till</a:t>
            </a:r>
            <a:r>
              <a:rPr lang="fi-FI" sz="40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synlighet</a:t>
            </a:r>
            <a:r>
              <a:rPr lang="fi-FI" sz="40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digitalt</a:t>
            </a:r>
            <a:endParaRPr lang="fi-FI" sz="4000" dirty="0">
              <a:solidFill>
                <a:srgbClr val="6D2986"/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5058" y="4572808"/>
            <a:ext cx="3914589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av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finländare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har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sökt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efter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information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på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nätet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om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produkter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.</a:t>
            </a:r>
            <a: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  <a:t/>
            </a:r>
            <a:b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</a:b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Över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  <a:t>90% 16-54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-åringar.</a:t>
            </a:r>
            <a:endParaRPr lang="fi-FI" dirty="0">
              <a:solidFill>
                <a:schemeClr val="bg1"/>
              </a:solidFill>
              <a:latin typeface="Open sans regular"/>
              <a:cs typeface="Open sans regular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2" y="5543012"/>
            <a:ext cx="3790023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  <a:t>16-25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åringar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är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ständigt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inloggade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på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någon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social media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kanal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. </a:t>
            </a:r>
            <a: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  <a:t/>
            </a:r>
            <a:b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</a:br>
            <a:r>
              <a:rPr lang="fi-FI" dirty="0">
                <a:solidFill>
                  <a:schemeClr val="bg1"/>
                </a:solidFill>
                <a:latin typeface="Open sans regular"/>
                <a:cs typeface="Open sans regular"/>
              </a:rPr>
              <a:t>45-54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åringar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,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var</a:t>
            </a:r>
            <a:r>
              <a:rPr lang="fi-FI" dirty="0" smtClean="0">
                <a:solidFill>
                  <a:schemeClr val="bg1"/>
                </a:solidFill>
                <a:latin typeface="Open sans regular"/>
                <a:cs typeface="Open sans regular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Open sans regular"/>
                <a:cs typeface="Open sans regular"/>
              </a:rPr>
              <a:t>fjärde</a:t>
            </a:r>
            <a:endParaRPr lang="fi-FI" baseline="30000" dirty="0">
              <a:solidFill>
                <a:schemeClr val="bg1"/>
              </a:solidFill>
              <a:latin typeface="Open sans regular"/>
              <a:cs typeface="Open sans regular"/>
            </a:endParaRPr>
          </a:p>
        </p:txBody>
      </p:sp>
      <p:pic>
        <p:nvPicPr>
          <p:cNvPr id="10" name="Picture 9" descr="mediatod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87" y="1148697"/>
            <a:ext cx="2811513" cy="3771967"/>
          </a:xfrm>
          <a:prstGeom prst="rect">
            <a:avLst/>
          </a:prstGeom>
        </p:spPr>
      </p:pic>
      <p:pic>
        <p:nvPicPr>
          <p:cNvPr id="15" name="Picture 14" descr="Screen Shot 2018-06-21 at 20.57.1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447" y="1401640"/>
            <a:ext cx="2342280" cy="2882806"/>
          </a:xfrm>
          <a:prstGeom prst="rect">
            <a:avLst/>
          </a:prstGeom>
        </p:spPr>
      </p:pic>
      <p:pic>
        <p:nvPicPr>
          <p:cNvPr id="3" name="Picture 2" descr="Screen Shot 2018-09-12 at 16.2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2" y="1269753"/>
            <a:ext cx="3022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11165"/>
            <a:ext cx="8229600" cy="605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6D2986"/>
                </a:solidFill>
              </a:rPr>
              <a:t>Vad</a:t>
            </a:r>
            <a:r>
              <a:rPr lang="en-US" dirty="0" smtClean="0">
                <a:solidFill>
                  <a:srgbClr val="6D2986"/>
                </a:solidFill>
              </a:rPr>
              <a:t> </a:t>
            </a:r>
            <a:r>
              <a:rPr lang="en-US" dirty="0" err="1" smtClean="0">
                <a:solidFill>
                  <a:srgbClr val="6D2986"/>
                </a:solidFill>
              </a:rPr>
              <a:t>är</a:t>
            </a:r>
            <a:r>
              <a:rPr lang="en-US" dirty="0" smtClean="0">
                <a:solidFill>
                  <a:srgbClr val="6D2986"/>
                </a:solidFill>
              </a:rPr>
              <a:t> en influencer?</a:t>
            </a:r>
            <a:endParaRPr lang="en-US" dirty="0">
              <a:solidFill>
                <a:srgbClr val="6D2986"/>
              </a:solidFill>
            </a:endParaRPr>
          </a:p>
        </p:txBody>
      </p:sp>
      <p:pic>
        <p:nvPicPr>
          <p:cNvPr id="4" name="Picture 3" descr="Screen Shot 2018-04-09 at 21.34.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14" y="2511709"/>
            <a:ext cx="5421847" cy="2463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2528" y="908046"/>
            <a:ext cx="1197331" cy="1661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Open sans"/>
                <a:cs typeface="Open sans"/>
              </a:rPr>
              <a:t>3 R</a:t>
            </a:r>
          </a:p>
          <a:p>
            <a:r>
              <a:rPr lang="en-US" b="1" dirty="0" err="1" smtClean="0">
                <a:latin typeface="Open sans"/>
                <a:cs typeface="Open sans"/>
              </a:rPr>
              <a:t>Relevans</a:t>
            </a:r>
            <a:r>
              <a:rPr lang="en-US" b="1" dirty="0" smtClean="0">
                <a:latin typeface="Open sans"/>
                <a:cs typeface="Open sans"/>
              </a:rPr>
              <a:t/>
            </a:r>
            <a:br>
              <a:rPr lang="en-US" b="1" dirty="0" smtClean="0">
                <a:latin typeface="Open sans"/>
                <a:cs typeface="Open sans"/>
              </a:rPr>
            </a:br>
            <a:r>
              <a:rPr lang="en-US" b="1" dirty="0" err="1" smtClean="0">
                <a:latin typeface="Open sans"/>
                <a:cs typeface="Open sans"/>
              </a:rPr>
              <a:t>Räckvidd</a:t>
            </a:r>
            <a:endParaRPr lang="en-US" b="1" dirty="0" smtClean="0">
              <a:latin typeface="Open sans"/>
              <a:cs typeface="Open sans"/>
            </a:endParaRPr>
          </a:p>
          <a:p>
            <a:r>
              <a:rPr lang="en-US" b="1" dirty="0" smtClean="0">
                <a:latin typeface="Open sans"/>
                <a:cs typeface="Open sans"/>
              </a:rPr>
              <a:t>Relation</a:t>
            </a:r>
            <a:endParaRPr lang="en-US" b="1" dirty="0">
              <a:latin typeface="Open sans"/>
              <a:cs typeface="Open sans"/>
            </a:endParaRPr>
          </a:p>
        </p:txBody>
      </p:sp>
      <p:pic>
        <p:nvPicPr>
          <p:cNvPr id="6" name="Picture 8" descr="Screen Shot 2018-04-22 at 10.33.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04" y="2602699"/>
            <a:ext cx="2865799" cy="2160943"/>
          </a:xfrm>
          <a:prstGeom prst="rect">
            <a:avLst/>
          </a:prstGeom>
        </p:spPr>
      </p:pic>
      <p:pic>
        <p:nvPicPr>
          <p:cNvPr id="8" name="Picture 7" descr="Screen Shot 2018-04-22 at 21.50.1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5144">
            <a:off x="3782952" y="1425816"/>
            <a:ext cx="889523" cy="873495"/>
          </a:xfrm>
          <a:prstGeom prst="rect">
            <a:avLst/>
          </a:prstGeom>
        </p:spPr>
      </p:pic>
      <p:pic>
        <p:nvPicPr>
          <p:cNvPr id="9" name="Picture 8" descr="Screen Shot 2018-04-22 at 21.51.5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209" y="1510404"/>
            <a:ext cx="720166" cy="741989"/>
          </a:xfrm>
          <a:prstGeom prst="rect">
            <a:avLst/>
          </a:prstGeom>
        </p:spPr>
      </p:pic>
      <p:pic>
        <p:nvPicPr>
          <p:cNvPr id="10" name="Picture 9" descr="Screen Shot 2018-04-22 at 21.50.5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4313">
            <a:off x="1404747" y="1418764"/>
            <a:ext cx="958484" cy="9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somessa.com</a:t>
            </a:r>
            <a:endParaRPr lang="en-US"/>
          </a:p>
        </p:txBody>
      </p:sp>
      <p:pic>
        <p:nvPicPr>
          <p:cNvPr id="5" name="Picture 4" descr="IMG_3630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401782"/>
            <a:ext cx="8128000" cy="524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6235" y="5646882"/>
            <a:ext cx="3869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Influencer Marketing for Dummies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951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solidFill>
                  <a:srgbClr val="7B078A"/>
                </a:solidFill>
              </a:rPr>
              <a:t>Hur</a:t>
            </a:r>
            <a:r>
              <a:rPr lang="en-US" sz="3600" b="1" dirty="0" smtClean="0">
                <a:solidFill>
                  <a:srgbClr val="7B078A"/>
                </a:solidFill>
              </a:rPr>
              <a:t> </a:t>
            </a:r>
            <a:r>
              <a:rPr lang="en-US" sz="3600" b="1" dirty="0" err="1" smtClean="0">
                <a:solidFill>
                  <a:srgbClr val="7B078A"/>
                </a:solidFill>
              </a:rPr>
              <a:t>arbeta</a:t>
            </a:r>
            <a:r>
              <a:rPr lang="en-US" sz="3600" b="1" dirty="0" smtClean="0">
                <a:solidFill>
                  <a:srgbClr val="7B078A"/>
                </a:solidFill>
              </a:rPr>
              <a:t> med influencers?</a:t>
            </a:r>
            <a:br>
              <a:rPr lang="en-US" sz="3600" b="1" dirty="0" smtClean="0">
                <a:solidFill>
                  <a:srgbClr val="7B078A"/>
                </a:solidFill>
              </a:rPr>
            </a:br>
            <a:endParaRPr lang="en-US" sz="3600" b="1" dirty="0">
              <a:solidFill>
                <a:srgbClr val="7B078A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011328"/>
            <a:ext cx="7086359" cy="4871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6D2986"/>
                </a:solidFill>
              </a:rPr>
              <a:t>Till </a:t>
            </a:r>
            <a:r>
              <a:rPr lang="en-US" sz="2400" dirty="0" err="1" smtClean="0">
                <a:solidFill>
                  <a:srgbClr val="6D2986"/>
                </a:solidFill>
              </a:rPr>
              <a:t>exempel</a:t>
            </a:r>
            <a:endParaRPr lang="en-US" sz="2400" dirty="0">
              <a:solidFill>
                <a:srgbClr val="6D2986"/>
              </a:solidFill>
            </a:endParaRPr>
          </a:p>
          <a:p>
            <a:r>
              <a:rPr lang="en-US" sz="2400" b="1" dirty="0" err="1" smtClean="0">
                <a:solidFill>
                  <a:srgbClr val="6D2986"/>
                </a:solidFill>
              </a:rPr>
              <a:t>Innehållssamarbete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Texter</a:t>
            </a:r>
            <a:r>
              <a:rPr lang="en-US" sz="2400" dirty="0" smtClean="0">
                <a:solidFill>
                  <a:srgbClr val="6D2986"/>
                </a:solidFill>
              </a:rPr>
              <a:t>, </a:t>
            </a:r>
            <a:r>
              <a:rPr lang="en-US" sz="2400" dirty="0" err="1" smtClean="0">
                <a:solidFill>
                  <a:srgbClr val="6D2986"/>
                </a:solidFill>
              </a:rPr>
              <a:t>foton</a:t>
            </a:r>
            <a:r>
              <a:rPr lang="en-US" sz="2400" dirty="0" smtClean="0">
                <a:solidFill>
                  <a:srgbClr val="6D2986"/>
                </a:solidFill>
              </a:rPr>
              <a:t>, </a:t>
            </a:r>
            <a:r>
              <a:rPr lang="en-US" sz="2400" dirty="0" err="1" smtClean="0">
                <a:solidFill>
                  <a:srgbClr val="6D2986"/>
                </a:solidFill>
              </a:rPr>
              <a:t>videon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i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influencerns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kanaler</a:t>
            </a:r>
            <a:r>
              <a:rPr lang="en-US" sz="2400" dirty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eller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företagets</a:t>
            </a:r>
            <a:r>
              <a:rPr lang="en-US" sz="2400" dirty="0" smtClean="0">
                <a:solidFill>
                  <a:srgbClr val="6D2986"/>
                </a:solidFill>
              </a:rPr>
              <a:t> </a:t>
            </a:r>
            <a:r>
              <a:rPr lang="en-US" sz="2400" dirty="0" err="1" smtClean="0">
                <a:solidFill>
                  <a:srgbClr val="6D2986"/>
                </a:solidFill>
              </a:rPr>
              <a:t>kanaler</a:t>
            </a:r>
            <a:endParaRPr lang="en-US" sz="2400" dirty="0" smtClean="0">
              <a:solidFill>
                <a:srgbClr val="6D2986"/>
              </a:solidFill>
            </a:endParaRPr>
          </a:p>
          <a:p>
            <a:r>
              <a:rPr lang="en-US" sz="2400" b="1" dirty="0" err="1">
                <a:solidFill>
                  <a:srgbClr val="6D2986"/>
                </a:solidFill>
              </a:rPr>
              <a:t>Tävlingar</a:t>
            </a:r>
            <a:r>
              <a:rPr lang="en-US" sz="2400" b="1" dirty="0">
                <a:solidFill>
                  <a:srgbClr val="6D2986"/>
                </a:solidFill>
              </a:rPr>
              <a:t> </a:t>
            </a:r>
            <a:r>
              <a:rPr lang="en-US" sz="2400" dirty="0">
                <a:solidFill>
                  <a:srgbClr val="6D2986"/>
                </a:solidFill>
              </a:rPr>
              <a:t>till </a:t>
            </a:r>
            <a:r>
              <a:rPr lang="en-US" sz="2400" dirty="0" err="1" smtClean="0">
                <a:solidFill>
                  <a:srgbClr val="6D2986"/>
                </a:solidFill>
              </a:rPr>
              <a:t>slutanvändare</a:t>
            </a:r>
            <a:endParaRPr lang="en-US" sz="2400" b="1" dirty="0" smtClean="0">
              <a:solidFill>
                <a:srgbClr val="6D2986"/>
              </a:solidFill>
            </a:endParaRPr>
          </a:p>
          <a:p>
            <a:r>
              <a:rPr lang="en-US" sz="2400" b="1" dirty="0" err="1" smtClean="0">
                <a:solidFill>
                  <a:srgbClr val="6D2986"/>
                </a:solidFill>
              </a:rPr>
              <a:t>Deltagande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i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produkt</a:t>
            </a:r>
            <a:r>
              <a:rPr lang="en-US" sz="2400" b="1" dirty="0" smtClean="0">
                <a:solidFill>
                  <a:srgbClr val="6D2986"/>
                </a:solidFill>
              </a:rPr>
              <a:t>- </a:t>
            </a:r>
            <a:r>
              <a:rPr lang="en-US" sz="2400" b="1" dirty="0" err="1" smtClean="0">
                <a:solidFill>
                  <a:srgbClr val="6D2986"/>
                </a:solidFill>
              </a:rPr>
              <a:t>och</a:t>
            </a:r>
            <a:r>
              <a:rPr lang="en-US" sz="2400" b="1" dirty="0" smtClean="0">
                <a:solidFill>
                  <a:srgbClr val="6D2986"/>
                </a:solidFill>
              </a:rPr>
              <a:t> service </a:t>
            </a:r>
            <a:r>
              <a:rPr lang="en-US" sz="2400" b="1" dirty="0" err="1" smtClean="0">
                <a:solidFill>
                  <a:srgbClr val="6D2986"/>
                </a:solidFill>
              </a:rPr>
              <a:t>utveckling</a:t>
            </a:r>
            <a:r>
              <a:rPr lang="en-US" sz="2400" b="1" dirty="0" smtClean="0">
                <a:solidFill>
                  <a:srgbClr val="6D2986"/>
                </a:solidFill>
              </a:rPr>
              <a:t>/</a:t>
            </a:r>
            <a:r>
              <a:rPr lang="en-US" sz="2400" b="1" dirty="0" smtClean="0">
                <a:solidFill>
                  <a:srgbClr val="6D2986"/>
                </a:solidFill>
              </a:rPr>
              <a:t>test</a:t>
            </a:r>
          </a:p>
          <a:p>
            <a:r>
              <a:rPr lang="en-US" sz="2400" b="1" dirty="0">
                <a:solidFill>
                  <a:srgbClr val="6D2986"/>
                </a:solidFill>
              </a:rPr>
              <a:t>Brand </a:t>
            </a:r>
            <a:r>
              <a:rPr lang="en-US" sz="2400" b="1" dirty="0" err="1">
                <a:solidFill>
                  <a:srgbClr val="6D2986"/>
                </a:solidFill>
              </a:rPr>
              <a:t>ambassadörer</a:t>
            </a:r>
            <a:endParaRPr lang="en-US" sz="2400" b="1" dirty="0">
              <a:solidFill>
                <a:srgbClr val="6D2986"/>
              </a:solidFill>
            </a:endParaRPr>
          </a:p>
          <a:p>
            <a:r>
              <a:rPr lang="en-US" sz="2400" b="1" dirty="0" err="1">
                <a:solidFill>
                  <a:srgbClr val="6D2986"/>
                </a:solidFill>
              </a:rPr>
              <a:t>Övertagande</a:t>
            </a:r>
            <a:r>
              <a:rPr lang="en-US" sz="2400" b="1" dirty="0">
                <a:solidFill>
                  <a:srgbClr val="6D2986"/>
                </a:solidFill>
              </a:rPr>
              <a:t> </a:t>
            </a:r>
            <a:r>
              <a:rPr lang="en-US" sz="2400" b="1" dirty="0" err="1">
                <a:solidFill>
                  <a:srgbClr val="6D2986"/>
                </a:solidFill>
              </a:rPr>
              <a:t>av</a:t>
            </a:r>
            <a:r>
              <a:rPr lang="en-US" sz="2400" b="1" dirty="0">
                <a:solidFill>
                  <a:srgbClr val="6D2986"/>
                </a:solidFill>
              </a:rPr>
              <a:t> </a:t>
            </a:r>
            <a:r>
              <a:rPr lang="en-US" sz="2400" b="1" dirty="0" err="1">
                <a:solidFill>
                  <a:srgbClr val="6D2986"/>
                </a:solidFill>
              </a:rPr>
              <a:t>kanaler</a:t>
            </a:r>
            <a:r>
              <a:rPr lang="en-US" sz="2400" b="1" dirty="0">
                <a:solidFill>
                  <a:srgbClr val="6D2986"/>
                </a:solidFill>
              </a:rPr>
              <a:t> </a:t>
            </a:r>
          </a:p>
          <a:p>
            <a:r>
              <a:rPr lang="en-US" sz="2400" b="1" dirty="0" err="1" smtClean="0">
                <a:solidFill>
                  <a:srgbClr val="6D2986"/>
                </a:solidFill>
              </a:rPr>
              <a:t>Företagets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reklam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på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influencerns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b="1" dirty="0" err="1" smtClean="0">
                <a:solidFill>
                  <a:srgbClr val="6D2986"/>
                </a:solidFill>
              </a:rPr>
              <a:t>kanal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dirty="0" smtClean="0">
                <a:solidFill>
                  <a:srgbClr val="6D2986"/>
                </a:solidFill>
              </a:rPr>
              <a:t>(banners</a:t>
            </a:r>
            <a:r>
              <a:rPr lang="en-US" sz="2400" dirty="0">
                <a:solidFill>
                  <a:srgbClr val="6D2986"/>
                </a:solidFill>
              </a:rPr>
              <a:t>, video, Affiliate-</a:t>
            </a:r>
            <a:r>
              <a:rPr lang="en-US" sz="2400" dirty="0" err="1">
                <a:solidFill>
                  <a:srgbClr val="6D2986"/>
                </a:solidFill>
              </a:rPr>
              <a:t>linkit</a:t>
            </a:r>
            <a:r>
              <a:rPr lang="en-US" sz="2400" dirty="0">
                <a:solidFill>
                  <a:srgbClr val="6D2986"/>
                </a:solidFill>
              </a:rPr>
              <a:t>, Widgets, Display-</a:t>
            </a:r>
            <a:r>
              <a:rPr lang="en-US" sz="2400" dirty="0" err="1" smtClean="0">
                <a:solidFill>
                  <a:srgbClr val="6D2986"/>
                </a:solidFill>
              </a:rPr>
              <a:t>mainonta</a:t>
            </a:r>
            <a:endParaRPr lang="en-US" sz="2400" dirty="0" smtClean="0">
              <a:solidFill>
                <a:srgbClr val="6D2986"/>
              </a:solidFill>
            </a:endParaRPr>
          </a:p>
          <a:p>
            <a:r>
              <a:rPr lang="en-US" sz="2400" b="1" dirty="0" err="1" smtClean="0">
                <a:solidFill>
                  <a:srgbClr val="6D2986"/>
                </a:solidFill>
              </a:rPr>
              <a:t>Synlighetsevenemang</a:t>
            </a:r>
            <a:r>
              <a:rPr lang="en-US" sz="2400" b="1" dirty="0" smtClean="0">
                <a:solidFill>
                  <a:srgbClr val="6D2986"/>
                </a:solidFill>
              </a:rPr>
              <a:t> </a:t>
            </a:r>
            <a:r>
              <a:rPr lang="en-US" sz="2400" dirty="0" smtClean="0">
                <a:solidFill>
                  <a:srgbClr val="6D2986"/>
                </a:solidFill>
              </a:rPr>
              <a:t>Event, </a:t>
            </a:r>
            <a:r>
              <a:rPr lang="en-US" sz="2400" dirty="0" err="1" smtClean="0">
                <a:solidFill>
                  <a:srgbClr val="6D2986"/>
                </a:solidFill>
              </a:rPr>
              <a:t>resor</a:t>
            </a:r>
            <a:r>
              <a:rPr lang="en-US" sz="2400" dirty="0" smtClean="0">
                <a:solidFill>
                  <a:srgbClr val="6D2986"/>
                </a:solidFill>
              </a:rPr>
              <a:t>, workshop, </a:t>
            </a:r>
            <a:r>
              <a:rPr lang="en-US" sz="2400" dirty="0" err="1" smtClean="0">
                <a:solidFill>
                  <a:srgbClr val="6D2986"/>
                </a:solidFill>
              </a:rPr>
              <a:t>mässor</a:t>
            </a:r>
            <a:r>
              <a:rPr lang="en-US" sz="2400" dirty="0" smtClean="0">
                <a:solidFill>
                  <a:srgbClr val="6D2986"/>
                </a:solidFill>
              </a:rPr>
              <a:t>, </a:t>
            </a:r>
            <a:r>
              <a:rPr lang="en-US" sz="2400" dirty="0" err="1" smtClean="0">
                <a:solidFill>
                  <a:srgbClr val="6D2986"/>
                </a:solidFill>
              </a:rPr>
              <a:t>föreläsningar</a:t>
            </a:r>
            <a:r>
              <a:rPr lang="en-US" sz="2400" dirty="0" smtClean="0">
                <a:solidFill>
                  <a:srgbClr val="6D2986"/>
                </a:solidFill>
              </a:rPr>
              <a:t>, meet &amp; greet</a:t>
            </a:r>
            <a:r>
              <a:rPr lang="mr-IN" sz="2400" dirty="0" smtClean="0">
                <a:solidFill>
                  <a:srgbClr val="6D2986"/>
                </a:solidFill>
              </a:rPr>
              <a:t>…</a:t>
            </a:r>
            <a:endParaRPr lang="en-US" sz="2400" dirty="0" smtClean="0">
              <a:solidFill>
                <a:srgbClr val="6D29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_O2A939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9662"/>
            <a:ext cx="9144000" cy="6877662"/>
          </a:xfrm>
          <a:prstGeom prst="rect">
            <a:avLst/>
          </a:prstGeom>
        </p:spPr>
      </p:pic>
      <p:pic>
        <p:nvPicPr>
          <p:cNvPr id="6" name="Picture 9" descr="logo_orava_päällä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8" y="5963399"/>
            <a:ext cx="1803172" cy="67443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9242" y="4654192"/>
            <a:ext cx="3682972" cy="975773"/>
          </a:xfrm>
          <a:prstGeom prst="roundRect">
            <a:avLst/>
          </a:prstGeom>
          <a:solidFill>
            <a:srgbClr val="EA7827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fi-FI" sz="2000" b="1" dirty="0" err="1" smtClean="0"/>
              <a:t>Företagen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har</a:t>
            </a:r>
            <a:r>
              <a:rPr lang="fi-FI" sz="2000" b="1" dirty="0" smtClean="0"/>
              <a:t> en historia</a:t>
            </a:r>
            <a:br>
              <a:rPr lang="fi-FI" sz="2000" b="1" dirty="0" smtClean="0"/>
            </a:br>
            <a:r>
              <a:rPr lang="fi-FI" sz="2000" b="1" dirty="0" smtClean="0"/>
              <a:t> </a:t>
            </a:r>
            <a:r>
              <a:rPr lang="mr-IN" sz="2000" b="1" dirty="0" smtClean="0"/>
              <a:t>–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influencers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är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bra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historieberättare</a:t>
            </a:r>
            <a:endParaRPr lang="en-US" sz="2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75534" y="3687064"/>
            <a:ext cx="3713850" cy="912908"/>
          </a:xfrm>
          <a:prstGeom prst="roundRect">
            <a:avLst/>
          </a:prstGeom>
          <a:solidFill>
            <a:srgbClr val="EA7827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fi-FI" sz="2000" b="1" dirty="0" err="1" smtClean="0"/>
              <a:t>Företagen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behöver</a:t>
            </a:r>
            <a:r>
              <a:rPr lang="fi-FI" sz="2000" b="1" dirty="0" smtClean="0"/>
              <a:t> en </a:t>
            </a:r>
            <a:r>
              <a:rPr lang="fi-FI" sz="2000" b="1" dirty="0" err="1" smtClean="0"/>
              <a:t>publik</a:t>
            </a:r>
            <a:r>
              <a:rPr lang="fi-FI" sz="2000" b="1" dirty="0" smtClean="0"/>
              <a:t> </a:t>
            </a:r>
            <a:br>
              <a:rPr lang="fi-FI" sz="2000" b="1" dirty="0" smtClean="0"/>
            </a:br>
            <a:r>
              <a:rPr lang="mr-IN" sz="2000" b="1" dirty="0" smtClean="0"/>
              <a:t>–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influencers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har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publiken</a:t>
            </a:r>
            <a:endParaRPr lang="en-US" sz="2000" b="1" dirty="0"/>
          </a:p>
        </p:txBody>
      </p:sp>
      <p:sp>
        <p:nvSpPr>
          <p:cNvPr id="22" name="Otsikko 1"/>
          <p:cNvSpPr>
            <a:spLocks noGrp="1"/>
          </p:cNvSpPr>
          <p:nvPr>
            <p:ph type="title"/>
          </p:nvPr>
        </p:nvSpPr>
        <p:spPr>
          <a:xfrm>
            <a:off x="1" y="5697"/>
            <a:ext cx="903111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i-FI" sz="40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Från</a:t>
            </a:r>
            <a:r>
              <a:rPr lang="fi-FI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problem</a:t>
            </a:r>
            <a:r>
              <a:rPr lang="fi-FI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till</a:t>
            </a:r>
            <a:r>
              <a:rPr lang="fi-FI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idé</a:t>
            </a:r>
            <a:endParaRPr lang="fi-FI" sz="4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91147" y="4309398"/>
            <a:ext cx="3680440" cy="1171222"/>
          </a:xfrm>
          <a:prstGeom prst="roundRect">
            <a:avLst/>
          </a:prstGeom>
          <a:solidFill>
            <a:srgbClr val="EA7827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err="1" smtClean="0"/>
              <a:t>Hur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hitta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aktiva</a:t>
            </a:r>
            <a:r>
              <a:rPr lang="en-US" sz="2000" b="1" dirty="0" smtClean="0"/>
              <a:t> influencers </a:t>
            </a:r>
            <a:r>
              <a:rPr lang="en-US" sz="2000" b="1" dirty="0" err="1" smtClean="0"/>
              <a:t>inom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egen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målgrupp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läge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som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vill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göra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samarbete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4891147" y="5577053"/>
            <a:ext cx="3680440" cy="963592"/>
          </a:xfrm>
          <a:prstGeom prst="roundRect">
            <a:avLst/>
          </a:prstGeom>
          <a:solidFill>
            <a:srgbClr val="6D2986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fi-FI" sz="2000" b="1" dirty="0" err="1" smtClean="0"/>
              <a:t>Lösning</a:t>
            </a:r>
            <a:r>
              <a:rPr lang="fi-FI" sz="2000" b="1" dirty="0" smtClean="0"/>
              <a:t>: </a:t>
            </a:r>
            <a:r>
              <a:rPr lang="fi-FI" sz="2000" b="1" dirty="0" err="1"/>
              <a:t>somessa.com</a:t>
            </a:r>
            <a:r>
              <a:rPr lang="fi-FI" sz="2000" b="1" dirty="0"/>
              <a:t> </a:t>
            </a:r>
            <a:r>
              <a:rPr lang="mr-IN" sz="2000" b="1" dirty="0" smtClean="0"/>
              <a:t>–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Influencer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marknadsföringens</a:t>
            </a:r>
            <a:r>
              <a:rPr lang="fi-FI" sz="2000" b="1" dirty="0" smtClean="0"/>
              <a:t> </a:t>
            </a:r>
            <a:r>
              <a:rPr lang="fi-FI" sz="2000" b="1" dirty="0" err="1"/>
              <a:t>Tinder/AirBNB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7415268" y="987732"/>
            <a:ext cx="1615843" cy="744005"/>
          </a:xfrm>
          <a:prstGeom prst="rect">
            <a:avLst/>
          </a:prstGeom>
          <a:solidFill>
            <a:srgbClr val="FFDD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BE DIFFERENT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1586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9-12 at 15.3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81"/>
            <a:ext cx="9144000" cy="41603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21504"/>
              </p:ext>
            </p:extLst>
          </p:nvPr>
        </p:nvGraphicFramePr>
        <p:xfrm>
          <a:off x="2466264" y="3666543"/>
          <a:ext cx="2011121" cy="2821940"/>
        </p:xfrm>
        <a:graphic>
          <a:graphicData uri="http://schemas.openxmlformats.org/drawingml/2006/table">
            <a:tbl>
              <a:tblPr/>
              <a:tblGrid>
                <a:gridCol w="1115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5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Kanaler</a:t>
                      </a:r>
                      <a:endParaRPr lang="en-US" sz="1600" b="1" i="0" u="none" strike="noStrike" dirty="0">
                        <a:solidFill>
                          <a:srgbClr val="6D2986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1" i="0" u="none" strike="noStrike" dirty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10.9.2018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Blogg</a:t>
                      </a:r>
                      <a:endParaRPr lang="en-US" sz="1600" b="0" i="0" u="none" strike="noStrike" dirty="0">
                        <a:solidFill>
                          <a:srgbClr val="6D2986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469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Insta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1627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Youtube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Facebook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LinkedIn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Musically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Snapchat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Twitch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Twitter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Annan</a:t>
                      </a:r>
                      <a:endParaRPr lang="en-US" sz="1600" b="0" i="0" u="none" strike="noStrike" dirty="0">
                        <a:solidFill>
                          <a:srgbClr val="6D2986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6D2986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6" name="Picture 10" descr="Screen Shot 2018-06-20 at 17.43.5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249" y="4302011"/>
            <a:ext cx="3346403" cy="21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tsikko 1"/>
          <p:cNvSpPr txBox="1">
            <a:spLocks/>
          </p:cNvSpPr>
          <p:nvPr/>
        </p:nvSpPr>
        <p:spPr>
          <a:xfrm>
            <a:off x="-687867" y="5697"/>
            <a:ext cx="102915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somessa.com</a:t>
            </a:r>
            <a:r>
              <a:rPr lang="fi-FI" sz="2800" dirty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28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har</a:t>
            </a:r>
            <a:r>
              <a:rPr lang="fi-FI" sz="28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28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Finlands</a:t>
            </a:r>
            <a:r>
              <a:rPr lang="fi-FI" sz="28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28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största</a:t>
            </a:r>
            <a:r>
              <a:rPr lang="fi-FI" sz="2800" dirty="0" smtClean="0">
                <a:solidFill>
                  <a:srgbClr val="6D2986"/>
                </a:solidFill>
                <a:latin typeface="Open sans light"/>
                <a:cs typeface="Open sans light"/>
              </a:rPr>
              <a:t> </a:t>
            </a:r>
            <a:r>
              <a:rPr lang="fi-FI" sz="2800" dirty="0" err="1" smtClean="0">
                <a:solidFill>
                  <a:srgbClr val="6D2986"/>
                </a:solidFill>
                <a:latin typeface="Open sans light"/>
                <a:cs typeface="Open sans light"/>
              </a:rPr>
              <a:t>influencernätverk</a:t>
            </a:r>
            <a:endParaRPr lang="fi-FI" sz="2800" dirty="0">
              <a:solidFill>
                <a:srgbClr val="6D2986"/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Screen Shot 2018-09-11 at 2.2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92" y="3833797"/>
            <a:ext cx="1840140" cy="18954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4465" y="5694435"/>
            <a:ext cx="2068906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6D2986"/>
                </a:solidFill>
              </a:rPr>
              <a:t>Petra </a:t>
            </a:r>
            <a:r>
              <a:rPr lang="en-US" sz="1600" dirty="0" err="1">
                <a:solidFill>
                  <a:srgbClr val="6D2986"/>
                </a:solidFill>
              </a:rPr>
              <a:t>Veikkola</a:t>
            </a:r>
            <a:r>
              <a:rPr lang="en-US" sz="1600" dirty="0">
                <a:solidFill>
                  <a:srgbClr val="6D2986"/>
                </a:solidFill>
              </a:rPr>
              <a:t>, </a:t>
            </a:r>
            <a:r>
              <a:rPr lang="en-US" sz="1600" dirty="0" err="1">
                <a:solidFill>
                  <a:srgbClr val="6D2986"/>
                </a:solidFill>
              </a:rPr>
              <a:t>Aaka</a:t>
            </a:r>
            <a:r>
              <a:rPr lang="en-US" sz="1600" dirty="0">
                <a:solidFill>
                  <a:srgbClr val="6D2986"/>
                </a:solidFill>
              </a:rPr>
              <a:t/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 err="1">
                <a:solidFill>
                  <a:srgbClr val="6D2986"/>
                </a:solidFill>
              </a:rPr>
              <a:t>Pinterest</a:t>
            </a:r>
            <a:r>
              <a:rPr lang="en-US" sz="1600" dirty="0">
                <a:solidFill>
                  <a:srgbClr val="6D2986"/>
                </a:solidFill>
              </a:rPr>
              <a:t> 680 000</a:t>
            </a:r>
          </a:p>
        </p:txBody>
      </p:sp>
      <p:pic>
        <p:nvPicPr>
          <p:cNvPr id="12" name="Picture 11" descr="Screen Shot 2018-09-11 at 2.4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35" y="3840559"/>
            <a:ext cx="1922386" cy="1915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37519" y="5720091"/>
            <a:ext cx="2068906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6D2986"/>
                </a:solidFill>
              </a:rPr>
              <a:t>Ida Ekman,</a:t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 err="1">
                <a:solidFill>
                  <a:srgbClr val="6D2986"/>
                </a:solidFill>
              </a:rPr>
              <a:t>Sotkamo</a:t>
            </a:r>
            <a:r>
              <a:rPr lang="en-US" sz="1600" dirty="0">
                <a:solidFill>
                  <a:srgbClr val="6D2986"/>
                </a:solidFill>
              </a:rPr>
              <a:t>/Helsinki </a:t>
            </a:r>
            <a:r>
              <a:rPr lang="en-US" sz="1600" dirty="0" err="1">
                <a:solidFill>
                  <a:srgbClr val="6D2986"/>
                </a:solidFill>
              </a:rPr>
              <a:t>Instagram</a:t>
            </a:r>
            <a:r>
              <a:rPr lang="en-US" sz="1600" dirty="0">
                <a:solidFill>
                  <a:srgbClr val="6D2986"/>
                </a:solidFill>
              </a:rPr>
              <a:t> 207 000</a:t>
            </a:r>
          </a:p>
        </p:txBody>
      </p:sp>
      <p:pic>
        <p:nvPicPr>
          <p:cNvPr id="13" name="Picture 12" descr="Screen Shot 2018-09-11 at 2.46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1" y="2785586"/>
            <a:ext cx="1882764" cy="23294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7467" y="5427037"/>
            <a:ext cx="2387799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6D2986"/>
                </a:solidFill>
              </a:rPr>
              <a:t>Ulla-</a:t>
            </a:r>
            <a:r>
              <a:rPr lang="en-US" sz="1600" dirty="0" err="1">
                <a:solidFill>
                  <a:srgbClr val="6D2986"/>
                </a:solidFill>
              </a:rPr>
              <a:t>Riitta</a:t>
            </a:r>
            <a:r>
              <a:rPr lang="en-US" sz="1600" dirty="0">
                <a:solidFill>
                  <a:srgbClr val="6D2986"/>
                </a:solidFill>
              </a:rPr>
              <a:t> </a:t>
            </a:r>
            <a:r>
              <a:rPr lang="en-US" sz="1600" dirty="0" err="1">
                <a:solidFill>
                  <a:srgbClr val="6D2986"/>
                </a:solidFill>
              </a:rPr>
              <a:t>Koskinen</a:t>
            </a:r>
            <a:r>
              <a:rPr lang="en-US" sz="1600" dirty="0">
                <a:solidFill>
                  <a:srgbClr val="6D2986"/>
                </a:solidFill>
              </a:rPr>
              <a:t/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>
                <a:solidFill>
                  <a:srgbClr val="6D2986"/>
                </a:solidFill>
              </a:rPr>
              <a:t>Tampere</a:t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 err="1">
                <a:solidFill>
                  <a:srgbClr val="6D2986"/>
                </a:solidFill>
              </a:rPr>
              <a:t>Blogi</a:t>
            </a:r>
            <a:r>
              <a:rPr lang="en-US" sz="1600" dirty="0">
                <a:solidFill>
                  <a:srgbClr val="6D2986"/>
                </a:solidFill>
              </a:rPr>
              <a:t> 350 </a:t>
            </a:r>
            <a:r>
              <a:rPr lang="en-US" sz="1600" dirty="0" smtClean="0">
                <a:solidFill>
                  <a:srgbClr val="6D2986"/>
                </a:solidFill>
              </a:rPr>
              <a:t>000 </a:t>
            </a:r>
            <a:r>
              <a:rPr lang="en-US" sz="1600" dirty="0" err="1" smtClean="0">
                <a:solidFill>
                  <a:srgbClr val="6D2986"/>
                </a:solidFill>
              </a:rPr>
              <a:t>latauksia</a:t>
            </a:r>
            <a:r>
              <a:rPr lang="en-US" sz="1600" dirty="0" smtClean="0">
                <a:solidFill>
                  <a:srgbClr val="6D2986"/>
                </a:solidFill>
              </a:rPr>
              <a:t>/</a:t>
            </a:r>
            <a:r>
              <a:rPr lang="en-US" sz="1600" dirty="0" err="1" smtClean="0">
                <a:solidFill>
                  <a:srgbClr val="6D2986"/>
                </a:solidFill>
              </a:rPr>
              <a:t>kk</a:t>
            </a:r>
            <a:r>
              <a:rPr lang="en-US" sz="1600" dirty="0" smtClean="0">
                <a:solidFill>
                  <a:srgbClr val="6D2986"/>
                </a:solidFill>
              </a:rPr>
              <a:t> </a:t>
            </a:r>
            <a:endParaRPr lang="en-US" sz="1600" dirty="0">
              <a:solidFill>
                <a:srgbClr val="6D2986"/>
              </a:solidFill>
            </a:endParaRPr>
          </a:p>
        </p:txBody>
      </p:sp>
      <p:pic>
        <p:nvPicPr>
          <p:cNvPr id="15" name="Picture 14" descr="Screen Shot 2018-09-11 at 2.49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43" y="2841726"/>
            <a:ext cx="1985250" cy="26322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4091" y="5079709"/>
            <a:ext cx="2315436" cy="88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rgbClr val="6D2986"/>
                </a:solidFill>
              </a:rPr>
              <a:t>Derya</a:t>
            </a:r>
            <a:r>
              <a:rPr lang="en-US" sz="1600" dirty="0">
                <a:solidFill>
                  <a:srgbClr val="6D2986"/>
                </a:solidFill>
              </a:rPr>
              <a:t> </a:t>
            </a:r>
            <a:r>
              <a:rPr lang="en-US" sz="1600" dirty="0" err="1">
                <a:solidFill>
                  <a:srgbClr val="6D2986"/>
                </a:solidFill>
              </a:rPr>
              <a:t>Dincer</a:t>
            </a:r>
            <a:r>
              <a:rPr lang="en-US" sz="1600" dirty="0">
                <a:solidFill>
                  <a:srgbClr val="6D2986"/>
                </a:solidFill>
              </a:rPr>
              <a:t>,</a:t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 err="1" smtClean="0">
                <a:solidFill>
                  <a:srgbClr val="6D2986"/>
                </a:solidFill>
              </a:rPr>
              <a:t>Kempele</a:t>
            </a:r>
            <a:r>
              <a:rPr lang="en-US" sz="1600" dirty="0" smtClean="0">
                <a:solidFill>
                  <a:srgbClr val="6D2986"/>
                </a:solidFill>
              </a:rPr>
              <a:t>/Helsinki</a:t>
            </a:r>
            <a:br>
              <a:rPr lang="en-US" sz="1600" dirty="0" smtClean="0">
                <a:solidFill>
                  <a:srgbClr val="6D2986"/>
                </a:solidFill>
              </a:rPr>
            </a:br>
            <a:r>
              <a:rPr lang="en-US" sz="1600" dirty="0" err="1" smtClean="0">
                <a:solidFill>
                  <a:srgbClr val="6D2986"/>
                </a:solidFill>
              </a:rPr>
              <a:t>Youtube</a:t>
            </a:r>
            <a:r>
              <a:rPr lang="en-US" sz="1600" dirty="0" smtClean="0">
                <a:solidFill>
                  <a:srgbClr val="6D2986"/>
                </a:solidFill>
              </a:rPr>
              <a:t> </a:t>
            </a:r>
            <a:r>
              <a:rPr lang="en-US" sz="1600" dirty="0">
                <a:solidFill>
                  <a:srgbClr val="6D2986"/>
                </a:solidFill>
              </a:rPr>
              <a:t>88 600</a:t>
            </a:r>
            <a:br>
              <a:rPr lang="en-US" sz="1600" dirty="0">
                <a:solidFill>
                  <a:srgbClr val="6D2986"/>
                </a:solidFill>
              </a:rPr>
            </a:br>
            <a:r>
              <a:rPr lang="en-US" sz="1600" dirty="0" err="1">
                <a:solidFill>
                  <a:srgbClr val="6D2986"/>
                </a:solidFill>
              </a:rPr>
              <a:t>Katseluja</a:t>
            </a:r>
            <a:r>
              <a:rPr lang="en-US" sz="1600" dirty="0">
                <a:solidFill>
                  <a:srgbClr val="6D2986"/>
                </a:solidFill>
              </a:rPr>
              <a:t>/</a:t>
            </a:r>
            <a:r>
              <a:rPr lang="en-US" sz="1600" dirty="0" err="1">
                <a:solidFill>
                  <a:srgbClr val="6D2986"/>
                </a:solidFill>
              </a:rPr>
              <a:t>kk</a:t>
            </a:r>
            <a:r>
              <a:rPr lang="en-US" sz="1600" dirty="0">
                <a:solidFill>
                  <a:srgbClr val="6D2986"/>
                </a:solidFill>
              </a:rPr>
              <a:t> 1 000 000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1886" y="1148697"/>
            <a:ext cx="3245113" cy="1368746"/>
          </a:xfrm>
          <a:prstGeom prst="roundRect">
            <a:avLst/>
          </a:prstGeom>
          <a:solidFill>
            <a:srgbClr val="EA78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/>
              <a:t>Över</a:t>
            </a:r>
            <a:r>
              <a:rPr lang="en-US" sz="2400" b="1" dirty="0" smtClean="0"/>
              <a:t> 3500 influencers</a:t>
            </a:r>
          </a:p>
          <a:p>
            <a:pPr algn="ctr">
              <a:lnSpc>
                <a:spcPct val="80000"/>
              </a:lnSpc>
            </a:pPr>
            <a:r>
              <a:rPr lang="en-US" sz="2400" b="1" dirty="0" err="1" smtClean="0"/>
              <a:t>Från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små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lokala</a:t>
            </a:r>
            <a:r>
              <a:rPr lang="en-US" sz="2400" b="1" dirty="0" smtClean="0"/>
              <a:t> till </a:t>
            </a:r>
            <a:r>
              <a:rPr lang="en-US" sz="2400" b="1" dirty="0" err="1" smtClean="0"/>
              <a:t>stora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nationella</a:t>
            </a:r>
            <a:r>
              <a:rPr lang="en-US" sz="2400" b="1" dirty="0" smtClean="0"/>
              <a:t> influencers</a:t>
            </a:r>
            <a:endParaRPr lang="en-US" sz="2400" b="1" dirty="0" smtClean="0"/>
          </a:p>
        </p:txBody>
      </p:sp>
      <p:pic>
        <p:nvPicPr>
          <p:cNvPr id="19" name="Picture 18" descr="Screen Shot 2018-08-20 at 8.31.5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839" y="949601"/>
            <a:ext cx="3903493" cy="26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1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29904</TotalTime>
  <Words>302</Words>
  <Application>Microsoft Macintosh PowerPoint</Application>
  <PresentationFormat>On-screen Show (4:3)</PresentationFormat>
  <Paragraphs>81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Vad är en influencer?</vt:lpstr>
      <vt:lpstr>PowerPoint Presentation</vt:lpstr>
      <vt:lpstr>PowerPoint Presentation</vt:lpstr>
      <vt:lpstr>Från problem till idé</vt:lpstr>
      <vt:lpstr>PowerPoint Presentation</vt:lpstr>
      <vt:lpstr>PowerPoint Presentation</vt:lpstr>
      <vt:lpstr>Profil ger snabb överblick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Somessa.com</dc:title>
  <dc:subject/>
  <dc:creator>Johanna Tidström</dc:creator>
  <cp:keywords/>
  <dc:description/>
  <cp:lastModifiedBy>Johanna Tidström</cp:lastModifiedBy>
  <cp:revision>969</cp:revision>
  <cp:lastPrinted>2018-08-22T05:47:09Z</cp:lastPrinted>
  <dcterms:created xsi:type="dcterms:W3CDTF">2018-02-13T08:13:13Z</dcterms:created>
  <dcterms:modified xsi:type="dcterms:W3CDTF">2018-09-12T14:46:48Z</dcterms:modified>
  <cp:category/>
</cp:coreProperties>
</file>